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sldIdLst>
    <p:sldId id="573" r:id="rId2"/>
    <p:sldId id="823" r:id="rId3"/>
    <p:sldId id="822" r:id="rId4"/>
    <p:sldId id="824" r:id="rId5"/>
    <p:sldId id="815" r:id="rId6"/>
    <p:sldId id="825" r:id="rId7"/>
    <p:sldId id="816" r:id="rId8"/>
    <p:sldId id="802" r:id="rId9"/>
    <p:sldId id="801" r:id="rId10"/>
    <p:sldId id="632" r:id="rId11"/>
    <p:sldId id="808" r:id="rId12"/>
    <p:sldId id="718" r:id="rId13"/>
    <p:sldId id="809" r:id="rId14"/>
    <p:sldId id="725" r:id="rId15"/>
    <p:sldId id="810" r:id="rId16"/>
    <p:sldId id="817" r:id="rId17"/>
    <p:sldId id="785" r:id="rId18"/>
    <p:sldId id="818" r:id="rId19"/>
    <p:sldId id="819" r:id="rId20"/>
    <p:sldId id="677" r:id="rId21"/>
    <p:sldId id="719" r:id="rId22"/>
    <p:sldId id="764" r:id="rId23"/>
    <p:sldId id="807" r:id="rId24"/>
    <p:sldId id="800" r:id="rId25"/>
    <p:sldId id="820" r:id="rId26"/>
    <p:sldId id="652" r:id="rId27"/>
    <p:sldId id="811" r:id="rId28"/>
    <p:sldId id="812" r:id="rId29"/>
    <p:sldId id="678" r:id="rId30"/>
    <p:sldId id="734" r:id="rId31"/>
    <p:sldId id="798" r:id="rId32"/>
    <p:sldId id="799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46B"/>
    <a:srgbClr val="EFF6FC"/>
    <a:srgbClr val="F5F9FE"/>
    <a:srgbClr val="E3EEF8"/>
    <a:srgbClr val="F7FBFF"/>
    <a:srgbClr val="F4F9FE"/>
    <a:srgbClr val="DBE9F6"/>
    <a:srgbClr val="E7F0F9"/>
    <a:srgbClr val="BCD7EB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75607" autoAdjust="0"/>
  </p:normalViewPr>
  <p:slideViewPr>
    <p:cSldViewPr snapToGrid="0">
      <p:cViewPr>
        <p:scale>
          <a:sx n="75" d="100"/>
          <a:sy n="75" d="100"/>
        </p:scale>
        <p:origin x="1128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25/02/2025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Buongiorno a tutti, io sono Andrea Corrado e quest’oggi vorrei presentarvi il mio progetto di tesi dal titolo :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09845-AAA7-4464-9085-F87415E0057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62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definite come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interessate</a:t>
            </a:r>
            <a:r>
              <a:rPr lang="en-US" dirty="0"/>
              <a:t> da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riconoscibile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</a:t>
            </a:r>
            <a:r>
              <a:rPr lang="en-US" dirty="0" err="1"/>
              <a:t>picchi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il </a:t>
            </a:r>
            <a:r>
              <a:rPr lang="en-US" dirty="0" err="1"/>
              <a:t>metodo</a:t>
            </a:r>
            <a:r>
              <a:rPr lang="en-US" dirty="0"/>
              <a:t> root mean square per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e </a:t>
            </a:r>
            <a:r>
              <a:rPr lang="en-US" dirty="0" err="1"/>
              <a:t>successivamente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costruita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pipeline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sogliatura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derivata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per la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questo</a:t>
            </a:r>
            <a:r>
              <a:rPr lang="en-US" dirty="0"/>
              <a:t> modo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potuta</a:t>
            </a:r>
            <a:r>
              <a:rPr lang="en-US" dirty="0"/>
              <a:t> </a:t>
            </a:r>
            <a:r>
              <a:rPr lang="en-US" dirty="0" err="1"/>
              <a:t>definire</a:t>
            </a:r>
            <a:r>
              <a:rPr lang="en-US" dirty="0"/>
              <a:t> la </a:t>
            </a:r>
            <a:r>
              <a:rPr lang="en-US" dirty="0" err="1"/>
              <a:t>famiglia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</a:t>
            </a:r>
            <a:r>
              <a:rPr lang="en-US" dirty="0" err="1"/>
              <a:t>quali</a:t>
            </a:r>
            <a:r>
              <a:rPr lang="en-US" dirty="0"/>
              <a:t> ad </a:t>
            </a:r>
            <a:r>
              <a:rPr lang="en-US" dirty="0" err="1"/>
              <a:t>esempio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numero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Picchi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Durata</a:t>
            </a:r>
            <a:r>
              <a:rPr lang="en-US" dirty="0"/>
              <a:t> </a:t>
            </a:r>
            <a:r>
              <a:rPr lang="en-US" dirty="0" err="1"/>
              <a:t>complessiva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attiva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</a:t>
            </a:r>
            <a:r>
              <a:rPr lang="en-US" dirty="0" err="1"/>
              <a:t>hanno</a:t>
            </a:r>
            <a:r>
              <a:rPr lang="en-US" dirty="0"/>
              <a:t>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r>
              <a:rPr lang="en-US" dirty="0"/>
              <a:t>Esse </a:t>
            </a:r>
            <a:r>
              <a:rPr lang="en-US" dirty="0" err="1"/>
              <a:t>sono</a:t>
            </a:r>
            <a:r>
              <a:rPr lang="en-US" dirty="0"/>
              <a:t> state definite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roving trace e I due template </a:t>
            </a:r>
            <a:r>
              <a:rPr lang="en-US" dirty="0" err="1"/>
              <a:t>mostrati</a:t>
            </a:r>
            <a:r>
              <a:rPr lang="en-US" dirty="0"/>
              <a:t>: uno semplice e </a:t>
            </a:r>
            <a:r>
              <a:rPr lang="en-US" dirty="0" err="1"/>
              <a:t>bifasico</a:t>
            </a:r>
            <a:r>
              <a:rPr lang="en-US" dirty="0"/>
              <a:t>, uno </a:t>
            </a:r>
            <a:r>
              <a:rPr lang="en-US" dirty="0" err="1"/>
              <a:t>complesso</a:t>
            </a:r>
            <a:r>
              <a:rPr lang="en-US" dirty="0"/>
              <a:t> e </a:t>
            </a:r>
            <a:r>
              <a:rPr lang="en-US" dirty="0" err="1"/>
              <a:t>multifasico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D2203-0DF4-471C-B0A4-FB5066B8F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47316AE-B707-0F63-E249-BAA88FD6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23B65D7-54E9-FBF4-C09F-2B7840696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correlazione</a:t>
            </a:r>
            <a:r>
              <a:rPr lang="en-US" dirty="0"/>
              <a:t> di </a:t>
            </a:r>
            <a:r>
              <a:rPr lang="en-US" dirty="0" err="1"/>
              <a:t>entrambi</a:t>
            </a:r>
            <a:r>
              <a:rPr lang="en-US" dirty="0"/>
              <a:t> I template il </a:t>
            </a:r>
            <a:r>
              <a:rPr lang="en-US" dirty="0" err="1"/>
              <a:t>massimo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dirty="0" err="1"/>
              <a:t>massimo</a:t>
            </a:r>
            <a:r>
              <a:rPr lang="en-US" dirty="0"/>
              <a:t> e </a:t>
            </a:r>
            <a:r>
              <a:rPr lang="en-US" dirty="0" err="1"/>
              <a:t>l’energia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CC </a:t>
            </a:r>
            <a:r>
              <a:rPr lang="en-US" dirty="0" err="1"/>
              <a:t>definiscono</a:t>
            </a:r>
            <a:r>
              <a:rPr lang="en-US" dirty="0"/>
              <a:t> le features.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C5A21B-6A8C-D277-173F-7B8A79110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26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analizzare</a:t>
            </a:r>
            <a:r>
              <a:rPr lang="en-US" dirty="0"/>
              <a:t> il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 la STFT, </a:t>
            </a:r>
            <a:r>
              <a:rPr lang="en-US" dirty="0" err="1"/>
              <a:t>definita</a:t>
            </a:r>
            <a:r>
              <a:rPr lang="en-US" dirty="0"/>
              <a:t> come la </a:t>
            </a:r>
            <a:r>
              <a:rPr lang="en-US" dirty="0" err="1"/>
              <a:t>trasformata</a:t>
            </a:r>
            <a:r>
              <a:rPr lang="en-US" dirty="0"/>
              <a:t> di Fourier del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finestrato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 </a:t>
            </a:r>
            <a:r>
              <a:rPr lang="en-US" dirty="0" err="1"/>
              <a:t>mediante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finestra</a:t>
            </a:r>
            <a:r>
              <a:rPr lang="en-US" dirty="0"/>
              <a:t> di Hamming. Questa </a:t>
            </a:r>
            <a:r>
              <a:rPr lang="en-US" dirty="0" err="1"/>
              <a:t>trasformata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in forma </a:t>
            </a:r>
            <a:r>
              <a:rPr lang="en-US" dirty="0" err="1"/>
              <a:t>matriciale</a:t>
            </a:r>
            <a:r>
              <a:rPr lang="en-US" dirty="0"/>
              <a:t>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raffigurata</a:t>
            </a:r>
            <a:r>
              <a:rPr lang="en-US" dirty="0"/>
              <a:t> come </a:t>
            </a:r>
            <a:r>
              <a:rPr lang="en-US" dirty="0" err="1"/>
              <a:t>immagine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398F-DC45-CA54-45DC-961755BC0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159C2E-3ED6-30FC-028A-9369E091E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E6EBC79-F8FE-1DF0-3511-B7E6A1884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dall’imagine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ottenuta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definite le </a:t>
            </a:r>
            <a:r>
              <a:rPr lang="en-US" dirty="0" err="1"/>
              <a:t>seguenti</a:t>
            </a:r>
            <a:r>
              <a:rPr lang="en-US" dirty="0"/>
              <a:t> features: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Le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estratte</a:t>
            </a:r>
            <a:r>
              <a:rPr lang="en-US" dirty="0"/>
              <a:t> in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sottobande</a:t>
            </a:r>
            <a:r>
              <a:rPr lang="en-US" dirty="0"/>
              <a:t>, delimitate </a:t>
            </a:r>
            <a:r>
              <a:rPr lang="en-US" dirty="0" err="1"/>
              <a:t>temporalmente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valutate</a:t>
            </a:r>
            <a:r>
              <a:rPr lang="en-US" dirty="0"/>
              <a:t> con </a:t>
            </a:r>
            <a:r>
              <a:rPr lang="en-US" dirty="0" err="1"/>
              <a:t>l’inviluppo</a:t>
            </a:r>
            <a:r>
              <a:rPr lang="en-US" dirty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</a:t>
            </a:r>
            <a:r>
              <a:rPr lang="en-US" dirty="0" err="1"/>
              <a:t>freq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medium </a:t>
            </a:r>
            <a:r>
              <a:rPr lang="en-US" dirty="0" err="1"/>
              <a:t>freq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High </a:t>
            </a:r>
            <a:r>
              <a:rPr lang="en-US" dirty="0" err="1"/>
              <a:t>freq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B0586E-4644-710E-F893-344D98BB3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28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CB41E-4547-DADF-00E8-1B2A9E9FD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E33516-B0CC-45D3-2DAB-5DF70F0CB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F925376-AA13-004B-1037-5DF70FB6B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Infine</a:t>
            </a:r>
            <a:r>
              <a:rPr lang="en-US" dirty="0"/>
              <a:t>, </a:t>
            </a:r>
            <a:r>
              <a:rPr lang="en-US" dirty="0" err="1"/>
              <a:t>ispirandosi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studio </a:t>
            </a:r>
            <a:r>
              <a:rPr lang="en-US" dirty="0" err="1"/>
              <a:t>similare</a:t>
            </a:r>
            <a:r>
              <a:rPr lang="en-US" dirty="0"/>
              <a:t> di </a:t>
            </a:r>
            <a:r>
              <a:rPr lang="en-US" dirty="0" err="1"/>
              <a:t>Baldazzi</a:t>
            </a:r>
            <a:r>
              <a:rPr lang="en-US" dirty="0"/>
              <a:t> e </a:t>
            </a:r>
            <a:r>
              <a:rPr lang="en-US" dirty="0" err="1"/>
              <a:t>colleghi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per </a:t>
            </a:r>
            <a:r>
              <a:rPr lang="en-US" dirty="0" err="1"/>
              <a:t>precedentmente</a:t>
            </a:r>
            <a:r>
              <a:rPr lang="en-US" dirty="0"/>
              <a:t> ha </a:t>
            </a:r>
            <a:r>
              <a:rPr lang="en-US" dirty="0" err="1"/>
              <a:t>affrontato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problematica</a:t>
            </a:r>
            <a:r>
              <a:rPr lang="en-US" dirty="0"/>
              <a:t> simile, due </a:t>
            </a:r>
            <a:r>
              <a:rPr lang="en-US" dirty="0" err="1"/>
              <a:t>ulteriori</a:t>
            </a:r>
            <a:r>
              <a:rPr lang="en-US" dirty="0"/>
              <a:t>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, la peak-to-peak amplitude a la fragmentation, </a:t>
            </a:r>
            <a:r>
              <a:rPr lang="en-US" dirty="0" err="1"/>
              <a:t>entrambe</a:t>
            </a:r>
            <a:r>
              <a:rPr lang="en-US" dirty="0"/>
              <a:t> definite come </a:t>
            </a:r>
            <a:r>
              <a:rPr lang="en-US" dirty="0" err="1"/>
              <a:t>nello</a:t>
            </a:r>
            <a:r>
              <a:rPr lang="en-US" dirty="0"/>
              <a:t> studio citato.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E60ABF-7A95-A03B-4896-73A6CD5CD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89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valutata</a:t>
            </a:r>
            <a:r>
              <a:rPr lang="en-US" dirty="0"/>
              <a:t> la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qui </a:t>
            </a:r>
            <a:r>
              <a:rPr lang="en-US" dirty="0" err="1"/>
              <a:t>visualizzata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matrice</a:t>
            </a:r>
            <a:r>
              <a:rPr lang="en-US" dirty="0"/>
              <a:t> di </a:t>
            </a:r>
            <a:r>
              <a:rPr lang="en-US" b="0" dirty="0" err="1"/>
              <a:t>correlazione</a:t>
            </a:r>
            <a:r>
              <a:rPr lang="en-US" b="0" dirty="0"/>
              <a:t>. A </a:t>
            </a:r>
            <a:r>
              <a:rPr lang="en-US" b="0" dirty="0" err="1"/>
              <a:t>seguito</a:t>
            </a:r>
            <a:r>
              <a:rPr lang="en-US" b="0" dirty="0"/>
              <a:t> di </a:t>
            </a:r>
            <a:r>
              <a:rPr lang="en-US" b="0" dirty="0" err="1"/>
              <a:t>questa</a:t>
            </a:r>
            <a:r>
              <a:rPr lang="en-US" b="0" dirty="0"/>
              <a:t> </a:t>
            </a:r>
            <a:r>
              <a:rPr lang="en-US" b="0" dirty="0" err="1"/>
              <a:t>analisi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state </a:t>
            </a:r>
            <a:r>
              <a:rPr lang="en-US" b="0" dirty="0" err="1"/>
              <a:t>mantenute</a:t>
            </a:r>
            <a:r>
              <a:rPr lang="en-US" b="0" dirty="0"/>
              <a:t> 56 features </a:t>
            </a:r>
            <a:r>
              <a:rPr lang="en-US" b="0" dirty="0" err="1"/>
              <a:t>delle</a:t>
            </a:r>
            <a:r>
              <a:rPr lang="en-US" b="0" dirty="0"/>
              <a:t> 87 </a:t>
            </a:r>
            <a:r>
              <a:rPr lang="en-US" b="0" dirty="0" err="1"/>
              <a:t>originarie</a:t>
            </a:r>
            <a:r>
              <a:rPr lang="en-US" b="0" dirty="0"/>
              <a:t>.</a:t>
            </a:r>
          </a:p>
          <a:p>
            <a:endParaRPr lang="en-US" b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FEEB-9495-9B35-F6C1-46D10AEC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066561-9AED-8CC4-1E52-32D931D9C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8BA39D-9198-51A5-C58C-6075E8F3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due </a:t>
            </a:r>
            <a:r>
              <a:rPr lang="en-US" dirty="0" err="1"/>
              <a:t>approcci</a:t>
            </a:r>
            <a:r>
              <a:rPr lang="en-US" dirty="0"/>
              <a:t> : da un lato KB, </a:t>
            </a:r>
            <a:r>
              <a:rPr lang="en-US" dirty="0" err="1"/>
              <a:t>dall’altro</a:t>
            </a:r>
            <a:r>
              <a:rPr lang="en-US" dirty="0"/>
              <a:t> un </a:t>
            </a:r>
            <a:r>
              <a:rPr lang="en-US" dirty="0" err="1"/>
              <a:t>approcio</a:t>
            </a:r>
            <a:r>
              <a:rPr lang="en-US" dirty="0"/>
              <a:t> </a:t>
            </a:r>
            <a:r>
              <a:rPr lang="en-US" dirty="0" err="1"/>
              <a:t>basato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di ML.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2587D-69A4-9D4E-CBF4-595F1CDBC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5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F72A-3F0C-105A-096E-A4DBF0B98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A0D03D-4C0C-1AE9-662C-08D9535D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AD7757-4D9F-E4FE-D62F-A42A8DCF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performance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confusion matrix e </a:t>
            </a:r>
            <a:r>
              <a:rPr lang="en-US" dirty="0" err="1"/>
              <a:t>metriche</a:t>
            </a:r>
            <a:r>
              <a:rPr lang="en-US" dirty="0"/>
              <a:t> standard, </a:t>
            </a:r>
            <a:r>
              <a:rPr lang="en-US" dirty="0" err="1"/>
              <a:t>quali</a:t>
            </a:r>
            <a:r>
              <a:rPr lang="en-US" dirty="0"/>
              <a:t> … </a:t>
            </a:r>
          </a:p>
          <a:p>
            <a:endParaRPr lang="en-US" dirty="0"/>
          </a:p>
          <a:p>
            <a:r>
              <a:rPr lang="en-US" dirty="0"/>
              <a:t>La CM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dirty="0" err="1"/>
              <a:t>sulle</a:t>
            </a:r>
            <a:r>
              <a:rPr lang="en-US" dirty="0"/>
              <a:t> </a:t>
            </a:r>
            <a:r>
              <a:rPr lang="en-US" dirty="0" err="1"/>
              <a:t>colonne</a:t>
            </a:r>
            <a:r>
              <a:rPr lang="en-US" dirty="0"/>
              <a:t> le </a:t>
            </a:r>
            <a:r>
              <a:rPr lang="en-US" dirty="0" err="1"/>
              <a:t>predizioni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sulle</a:t>
            </a:r>
            <a:r>
              <a:rPr lang="en-US" dirty="0"/>
              <a:t> </a:t>
            </a:r>
            <a:r>
              <a:rPr lang="en-US" dirty="0" err="1"/>
              <a:t>righe</a:t>
            </a:r>
            <a:r>
              <a:rPr lang="en-US" dirty="0"/>
              <a:t> le </a:t>
            </a:r>
            <a:r>
              <a:rPr lang="en-US" dirty="0" err="1"/>
              <a:t>vere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Oltre</a:t>
            </a:r>
            <a:r>
              <a:rPr lang="en-US" dirty="0"/>
              <a:t> alle </a:t>
            </a:r>
            <a:r>
              <a:rPr lang="en-US" dirty="0" err="1"/>
              <a:t>predizioni</a:t>
            </a:r>
            <a:r>
              <a:rPr lang="en-US" dirty="0"/>
              <a:t> </a:t>
            </a:r>
            <a:r>
              <a:rPr lang="en-US" dirty="0" err="1"/>
              <a:t>corrette</a:t>
            </a:r>
            <a:r>
              <a:rPr lang="en-US" dirty="0"/>
              <a:t>, </a:t>
            </a:r>
            <a:r>
              <a:rPr lang="en-US" dirty="0" err="1"/>
              <a:t>stanti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diagonal </a:t>
            </a:r>
            <a:r>
              <a:rPr lang="en-US" dirty="0" err="1"/>
              <a:t>principale</a:t>
            </a:r>
            <a:r>
              <a:rPr lang="en-US" dirty="0"/>
              <a:t>, di </a:t>
            </a:r>
            <a:r>
              <a:rPr lang="en-US" dirty="0" err="1"/>
              <a:t>particolare</a:t>
            </a:r>
            <a:r>
              <a:rPr lang="en-US" dirty="0"/>
              <a:t> interesse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 </a:t>
            </a:r>
            <a:r>
              <a:rPr lang="en-US" dirty="0" err="1"/>
              <a:t>evidenziati</a:t>
            </a:r>
            <a:r>
              <a:rPr lang="en-US" dirty="0"/>
              <a:t>. In </a:t>
            </a:r>
            <a:r>
              <a:rPr lang="en-US" dirty="0" err="1"/>
              <a:t>arancione</a:t>
            </a:r>
            <a:r>
              <a:rPr lang="en-US" dirty="0"/>
              <a:t>,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classificazione</a:t>
            </a:r>
            <a:r>
              <a:rPr lang="en-US" dirty="0"/>
              <a:t> di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come </a:t>
            </a:r>
            <a:r>
              <a:rPr lang="en-US" dirty="0" err="1"/>
              <a:t>indifferenti</a:t>
            </a:r>
            <a:r>
              <a:rPr lang="en-US" dirty="0"/>
              <a:t>, e in rosso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classificazione</a:t>
            </a:r>
            <a:r>
              <a:rPr lang="en-US" dirty="0"/>
              <a:t> di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periocolosi</a:t>
            </a:r>
            <a:r>
              <a:rPr lang="en-US" dirty="0"/>
              <a:t> come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non solo </a:t>
            </a:r>
            <a:r>
              <a:rPr lang="en-US" dirty="0" err="1"/>
              <a:t>ridurrebbero</a:t>
            </a:r>
            <a:r>
              <a:rPr lang="en-US" dirty="0"/>
              <a:t> la </a:t>
            </a:r>
            <a:r>
              <a:rPr lang="en-US" dirty="0" err="1"/>
              <a:t>bontà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r>
              <a:rPr lang="en-US" dirty="0"/>
              <a:t>, ma </a:t>
            </a:r>
            <a:r>
              <a:rPr lang="en-US" dirty="0" err="1"/>
              <a:t>risulterebbero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pericolosi</a:t>
            </a:r>
            <a:r>
              <a:rPr lang="en-US" dirty="0"/>
              <a:t> per il </a:t>
            </a:r>
            <a:r>
              <a:rPr lang="en-US" dirty="0" err="1"/>
              <a:t>paziente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B054A7-EA0C-61FE-12E6-285E90092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581D2-8EE2-65D8-FB4F-26AC72103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16BB0F1-E688-DA3F-ADFC-EFF56D123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0B3A68F-EEF3-3F12-9491-8EA023C98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dirty="0"/>
              <a:t> studio ha come </a:t>
            </a:r>
            <a:r>
              <a:rPr lang="en-US" dirty="0" err="1"/>
              <a:t>oggetto</a:t>
            </a:r>
            <a:r>
              <a:rPr lang="en-US" dirty="0"/>
              <a:t> il Sistema di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del </a:t>
            </a:r>
            <a:r>
              <a:rPr lang="en-US" dirty="0" err="1"/>
              <a:t>miocardio</a:t>
            </a:r>
            <a:r>
              <a:rPr lang="en-US" dirty="0"/>
              <a:t>. </a:t>
            </a:r>
            <a:r>
              <a:rPr lang="en-US" dirty="0" err="1"/>
              <a:t>L’impulso</a:t>
            </a:r>
            <a:r>
              <a:rPr lang="en-US" dirty="0"/>
              <a:t> </a:t>
            </a:r>
            <a:r>
              <a:rPr lang="en-US" dirty="0" err="1"/>
              <a:t>elettrico</a:t>
            </a:r>
            <a:r>
              <a:rPr lang="en-US" dirty="0"/>
              <a:t>, </a:t>
            </a:r>
            <a:r>
              <a:rPr lang="en-US" dirty="0" err="1"/>
              <a:t>originatosi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seno-atriale</a:t>
            </a:r>
            <a:r>
              <a:rPr lang="en-US" dirty="0"/>
              <a:t>, </a:t>
            </a:r>
            <a:r>
              <a:rPr lang="en-US" dirty="0" err="1"/>
              <a:t>confluisce</a:t>
            </a:r>
            <a:r>
              <a:rPr lang="en-US" dirty="0"/>
              <a:t> </a:t>
            </a:r>
            <a:r>
              <a:rPr lang="en-US" dirty="0" err="1"/>
              <a:t>d’apprima</a:t>
            </a:r>
            <a:r>
              <a:rPr lang="en-US" dirty="0"/>
              <a:t> verso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atri</a:t>
            </a:r>
            <a:r>
              <a:rPr lang="en-US" dirty="0"/>
              <a:t>, </a:t>
            </a:r>
            <a:r>
              <a:rPr lang="en-US" dirty="0" err="1"/>
              <a:t>inducendone</a:t>
            </a:r>
            <a:r>
              <a:rPr lang="en-US" dirty="0"/>
              <a:t> la </a:t>
            </a:r>
            <a:r>
              <a:rPr lang="en-US" dirty="0" err="1"/>
              <a:t>contrazione</a:t>
            </a:r>
            <a:r>
              <a:rPr lang="en-US" dirty="0"/>
              <a:t>, e , dopo aver </a:t>
            </a:r>
            <a:r>
              <a:rPr lang="en-US" dirty="0" err="1"/>
              <a:t>superato</a:t>
            </a:r>
            <a:r>
              <a:rPr lang="en-US" dirty="0"/>
              <a:t> il </a:t>
            </a:r>
            <a:r>
              <a:rPr lang="en-US" dirty="0" err="1"/>
              <a:t>nodo</a:t>
            </a:r>
            <a:r>
              <a:rPr lang="en-US" dirty="0"/>
              <a:t> atrio-</a:t>
            </a:r>
            <a:r>
              <a:rPr lang="en-US" dirty="0" err="1"/>
              <a:t>ventricolare</a:t>
            </a:r>
            <a:r>
              <a:rPr lang="en-US" dirty="0"/>
              <a:t>, verso I </a:t>
            </a:r>
            <a:r>
              <a:rPr lang="en-US" dirty="0" err="1"/>
              <a:t>ventricoli</a:t>
            </a:r>
            <a:r>
              <a:rPr lang="en-US" dirty="0"/>
              <a:t>, </a:t>
            </a:r>
            <a:r>
              <a:rPr lang="en-US" dirty="0" err="1"/>
              <a:t>comportandone</a:t>
            </a:r>
            <a:r>
              <a:rPr lang="en-US" dirty="0"/>
              <a:t> la </a:t>
            </a:r>
            <a:r>
              <a:rPr lang="en-US" dirty="0" err="1"/>
              <a:t>sistole</a:t>
            </a:r>
            <a:r>
              <a:rPr lang="en-US" dirty="0"/>
              <a:t>. Da qui, il </a:t>
            </a:r>
            <a:r>
              <a:rPr lang="en-US" dirty="0" err="1"/>
              <a:t>segnale</a:t>
            </a:r>
            <a:r>
              <a:rPr lang="en-US" dirty="0"/>
              <a:t>  </a:t>
            </a:r>
            <a:r>
              <a:rPr lang="en-US" dirty="0" err="1"/>
              <a:t>risale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le </a:t>
            </a:r>
            <a:r>
              <a:rPr lang="en-US" dirty="0" err="1"/>
              <a:t>pareti</a:t>
            </a:r>
            <a:r>
              <a:rPr lang="en-US" dirty="0"/>
              <a:t> del </a:t>
            </a:r>
            <a:r>
              <a:rPr lang="en-US" dirty="0" err="1"/>
              <a:t>cuore</a:t>
            </a:r>
            <a:r>
              <a:rPr lang="en-US" dirty="0"/>
              <a:t> prima del </a:t>
            </a:r>
            <a:r>
              <a:rPr lang="en-US" dirty="0" err="1"/>
              <a:t>battito</a:t>
            </a:r>
            <a:r>
              <a:rPr lang="en-US" dirty="0"/>
              <a:t> </a:t>
            </a:r>
            <a:r>
              <a:rPr lang="en-US" dirty="0" err="1"/>
              <a:t>successivo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----- TAP ----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nodo</a:t>
            </a:r>
            <a:r>
              <a:rPr lang="en-US" dirty="0"/>
              <a:t> atrio-</a:t>
            </a:r>
            <a:r>
              <a:rPr lang="en-US" dirty="0" err="1"/>
              <a:t>ventricolare</a:t>
            </a:r>
            <a:r>
              <a:rPr lang="en-US" dirty="0"/>
              <a:t>, </a:t>
            </a:r>
            <a:r>
              <a:rPr lang="en-US" dirty="0" err="1"/>
              <a:t>situato</a:t>
            </a:r>
            <a:r>
              <a:rPr lang="en-US" dirty="0"/>
              <a:t>, </a:t>
            </a:r>
            <a:r>
              <a:rPr lang="en-US" dirty="0" err="1"/>
              <a:t>nell’atrio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del </a:t>
            </a:r>
            <a:r>
              <a:rPr lang="en-US" dirty="0" err="1"/>
              <a:t>cuore</a:t>
            </a:r>
            <a:r>
              <a:rPr lang="en-US" dirty="0"/>
              <a:t>, </a:t>
            </a:r>
            <a:r>
              <a:rPr lang="en-US" dirty="0" err="1"/>
              <a:t>svolge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di </a:t>
            </a:r>
            <a:r>
              <a:rPr lang="en-US" dirty="0" err="1"/>
              <a:t>giunzione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atri</a:t>
            </a:r>
            <a:r>
              <a:rPr lang="en-US" dirty="0"/>
              <a:t> ed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ventricoli</a:t>
            </a:r>
            <a:r>
              <a:rPr lang="en-US" dirty="0"/>
              <a:t>, </a:t>
            </a:r>
            <a:r>
              <a:rPr lang="en-US" dirty="0" err="1"/>
              <a:t>assicurando</a:t>
            </a:r>
            <a:r>
              <a:rPr lang="en-US" dirty="0"/>
              <a:t> a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ultimi</a:t>
            </a:r>
            <a:r>
              <a:rPr lang="en-US" dirty="0"/>
              <a:t> il tempo </a:t>
            </a:r>
            <a:r>
              <a:rPr lang="en-US" dirty="0" err="1"/>
              <a:t>necessario</a:t>
            </a:r>
            <a:r>
              <a:rPr lang="en-US" dirty="0"/>
              <a:t> per </a:t>
            </a:r>
            <a:r>
              <a:rPr lang="en-US" dirty="0" err="1"/>
              <a:t>riempirsi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elettrico</a:t>
            </a:r>
            <a:r>
              <a:rPr lang="en-US" dirty="0"/>
              <a:t>, </a:t>
            </a:r>
            <a:r>
              <a:rPr lang="en-US" dirty="0" err="1"/>
              <a:t>stimolo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contrazione</a:t>
            </a:r>
            <a:r>
              <a:rPr lang="en-US" dirty="0"/>
              <a:t> </a:t>
            </a:r>
            <a:r>
              <a:rPr lang="en-US" dirty="0" err="1"/>
              <a:t>cardiaca</a:t>
            </a:r>
            <a:r>
              <a:rPr lang="en-US" dirty="0"/>
              <a:t>, </a:t>
            </a:r>
            <a:r>
              <a:rPr lang="en-US" dirty="0" err="1"/>
              <a:t>giunge</a:t>
            </a:r>
            <a:r>
              <a:rPr lang="en-US" dirty="0"/>
              <a:t> al </a:t>
            </a:r>
            <a:r>
              <a:rPr lang="en-US" dirty="0" err="1"/>
              <a:t>nodo</a:t>
            </a:r>
            <a:r>
              <a:rPr lang="en-US" dirty="0"/>
              <a:t> AV </a:t>
            </a:r>
            <a:r>
              <a:rPr lang="en-US" dirty="0" err="1"/>
              <a:t>mediante</a:t>
            </a:r>
            <a:r>
              <a:rPr lang="en-US" dirty="0"/>
              <a:t> due </a:t>
            </a:r>
            <a:r>
              <a:rPr lang="en-US" dirty="0" err="1"/>
              <a:t>percorsi</a:t>
            </a:r>
            <a:r>
              <a:rPr lang="en-US" dirty="0"/>
              <a:t>: la via </a:t>
            </a:r>
            <a:r>
              <a:rPr lang="en-US" dirty="0" err="1"/>
              <a:t>lenta</a:t>
            </a:r>
            <a:r>
              <a:rPr lang="en-US" dirty="0"/>
              <a:t>, in </a:t>
            </a:r>
            <a:r>
              <a:rPr lang="en-US" dirty="0" err="1"/>
              <a:t>verde</a:t>
            </a:r>
            <a:r>
              <a:rPr lang="en-US" dirty="0"/>
              <a:t>, </a:t>
            </a:r>
            <a:r>
              <a:rPr lang="en-US" dirty="0" err="1"/>
              <a:t>caratterizzato</a:t>
            </a:r>
            <a:r>
              <a:rPr lang="en-US" dirty="0"/>
              <a:t> da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bassa</a:t>
            </a:r>
            <a:r>
              <a:rPr lang="en-US" dirty="0"/>
              <a:t>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conduzione</a:t>
            </a:r>
            <a:r>
              <a:rPr lang="en-US" dirty="0"/>
              <a:t> e un breve period </a:t>
            </a:r>
            <a:r>
              <a:rPr lang="en-US" dirty="0" err="1"/>
              <a:t>refrattario</a:t>
            </a:r>
            <a:r>
              <a:rPr lang="en-US" dirty="0"/>
              <a:t> e la via veloce, in rosso, </a:t>
            </a:r>
            <a:r>
              <a:rPr lang="en-US" dirty="0" err="1"/>
              <a:t>caratterizzato</a:t>
            </a:r>
            <a:r>
              <a:rPr lang="en-US" dirty="0"/>
              <a:t> da </a:t>
            </a:r>
            <a:r>
              <a:rPr lang="en-US" dirty="0" err="1"/>
              <a:t>un’elevate</a:t>
            </a:r>
            <a:r>
              <a:rPr lang="en-US" dirty="0"/>
              <a:t>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conduzione</a:t>
            </a:r>
            <a:r>
              <a:rPr lang="en-US" dirty="0"/>
              <a:t> ed un </a:t>
            </a:r>
            <a:r>
              <a:rPr lang="en-US" dirty="0" err="1"/>
              <a:t>periodo</a:t>
            </a:r>
            <a:r>
              <a:rPr lang="en-US" dirty="0"/>
              <a:t> </a:t>
            </a:r>
            <a:r>
              <a:rPr lang="en-US" dirty="0" err="1"/>
              <a:t>refrattario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8A97AB-0F5D-5EAD-07B5-8E8052B00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92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Dei quattro </a:t>
            </a:r>
            <a:r>
              <a:rPr lang="en-US" dirty="0" err="1"/>
              <a:t>diversi</a:t>
            </a:r>
            <a:r>
              <a:rPr lang="en-US" dirty="0"/>
              <a:t> knowledge based classifiers, qui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presentato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performance </a:t>
            </a:r>
            <a:r>
              <a:rPr lang="en-US" dirty="0" err="1"/>
              <a:t>migliori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esso</a:t>
            </a:r>
            <a:r>
              <a:rPr lang="en-US" dirty="0"/>
              <a:t>, </a:t>
            </a:r>
            <a:r>
              <a:rPr lang="en-US" dirty="0" err="1"/>
              <a:t>Successivamente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feature extraction,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usata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prima </a:t>
            </a:r>
            <a:r>
              <a:rPr lang="en-US" dirty="0" err="1"/>
              <a:t>regola</a:t>
            </a:r>
            <a:r>
              <a:rPr lang="en-US" dirty="0"/>
              <a:t>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valore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minoritario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. Per </a:t>
            </a:r>
            <a:r>
              <a:rPr lang="en-US" dirty="0" err="1"/>
              <a:t>identificare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pericolosa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Successivamente</a:t>
            </a:r>
            <a:r>
              <a:rPr lang="en-US" dirty="0"/>
              <a:t>,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la prima </a:t>
            </a:r>
            <a:r>
              <a:rPr lang="en-US" dirty="0" err="1"/>
              <a:t>fallisse</a:t>
            </a:r>
            <a:r>
              <a:rPr lang="en-US" dirty="0"/>
              <a:t>, la </a:t>
            </a:r>
            <a:r>
              <a:rPr lang="en-US" dirty="0" err="1"/>
              <a:t>seconda</a:t>
            </a:r>
            <a:r>
              <a:rPr lang="en-US" dirty="0"/>
              <a:t> </a:t>
            </a:r>
            <a:r>
              <a:rPr lang="en-US" dirty="0" err="1"/>
              <a:t>regola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rifà</a:t>
            </a:r>
            <a:r>
              <a:rPr lang="en-US" dirty="0"/>
              <a:t> </a:t>
            </a:r>
            <a:r>
              <a:rPr lang="en-US" dirty="0" err="1"/>
              <a:t>all’istante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per </a:t>
            </a:r>
            <a:r>
              <a:rPr lang="en-US" dirty="0" err="1"/>
              <a:t>discriminare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 o </a:t>
            </a:r>
            <a:r>
              <a:rPr lang="en-US" dirty="0" err="1"/>
              <a:t>indifferente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metodi</a:t>
            </a:r>
            <a:r>
              <a:rPr lang="en-US" dirty="0"/>
              <a:t> di machine learning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Una multinomial logistic regression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Una support vector machine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Il training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LOPOCV </a:t>
            </a:r>
            <a:r>
              <a:rPr lang="en-US" dirty="0" err="1"/>
              <a:t>d’apprima</a:t>
            </a:r>
            <a:r>
              <a:rPr lang="en-US" dirty="0"/>
              <a:t> </a:t>
            </a:r>
            <a:r>
              <a:rPr lang="en-US" dirty="0" err="1"/>
              <a:t>sull’intero</a:t>
            </a:r>
            <a:r>
              <a:rPr lang="en-US" dirty="0"/>
              <a:t> set di features. Poi, in </a:t>
            </a:r>
            <a:r>
              <a:rPr lang="en-US" dirty="0" err="1"/>
              <a:t>seguito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dell’importanza</a:t>
            </a:r>
            <a:r>
              <a:rPr lang="en-US" dirty="0"/>
              <a:t> di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ultime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ripetuto</a:t>
            </a:r>
            <a:r>
              <a:rPr lang="en-US" dirty="0"/>
              <a:t> il training </a:t>
            </a:r>
            <a:r>
              <a:rPr lang="en-US" dirty="0" err="1"/>
              <a:t>sul</a:t>
            </a:r>
            <a:r>
              <a:rPr lang="en-US" dirty="0"/>
              <a:t> dataset ridotto in </a:t>
            </a:r>
            <a:r>
              <a:rPr lang="en-US" dirty="0" err="1"/>
              <a:t>dimensionalità</a:t>
            </a:r>
            <a:r>
              <a:rPr lang="en-US" dirty="0"/>
              <a:t>, </a:t>
            </a:r>
            <a:r>
              <a:rPr lang="en-US" dirty="0" err="1"/>
              <a:t>giungendo</a:t>
            </a:r>
            <a:r>
              <a:rPr lang="en-US" dirty="0"/>
              <a:t> ai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verranno</a:t>
            </a:r>
            <a:r>
              <a:rPr lang="en-US" dirty="0"/>
              <a:t> </a:t>
            </a:r>
            <a:r>
              <a:rPr lang="en-US" dirty="0" err="1"/>
              <a:t>mostrati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Osservando</a:t>
            </a:r>
            <a:r>
              <a:rPr lang="en-US" dirty="0"/>
              <a:t> le performance </a:t>
            </a:r>
            <a:r>
              <a:rPr lang="en-US" dirty="0" err="1"/>
              <a:t>riportate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confusion matrix e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concludere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: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Il KN, </a:t>
            </a:r>
            <a:r>
              <a:rPr lang="en-US" dirty="0" err="1"/>
              <a:t>pur</a:t>
            </a:r>
            <a:r>
              <a:rPr lang="en-US" dirty="0"/>
              <a:t> </a:t>
            </a:r>
            <a:r>
              <a:rPr lang="en-US" dirty="0" err="1"/>
              <a:t>essendo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a non </a:t>
            </a:r>
            <a:r>
              <a:rPr lang="en-US" dirty="0" err="1"/>
              <a:t>esperti</a:t>
            </a:r>
            <a:r>
              <a:rPr lang="en-US" dirty="0"/>
              <a:t> del </a:t>
            </a:r>
            <a:r>
              <a:rPr lang="en-US" dirty="0" err="1"/>
              <a:t>settore</a:t>
            </a:r>
            <a:r>
              <a:rPr lang="en-US" dirty="0"/>
              <a:t> e </a:t>
            </a:r>
            <a:r>
              <a:rPr lang="en-US" dirty="0" err="1"/>
              <a:t>garantendo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, </a:t>
            </a:r>
            <a:r>
              <a:rPr lang="en-US" dirty="0" err="1"/>
              <a:t>seppur</a:t>
            </a:r>
            <a:r>
              <a:rPr lang="en-US" dirty="0"/>
              <a:t> Parziale, </a:t>
            </a:r>
            <a:r>
              <a:rPr lang="en-US" dirty="0" err="1"/>
              <a:t>classificazione</a:t>
            </a:r>
            <a:r>
              <a:rPr lang="en-US" dirty="0"/>
              <a:t>, a causa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rigidità</a:t>
            </a:r>
            <a:r>
              <a:rPr lang="en-US" dirty="0"/>
              <a:t> è affetto da </a:t>
            </a:r>
            <a:r>
              <a:rPr lang="en-US" dirty="0" err="1"/>
              <a:t>evidenti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Il decision tree </a:t>
            </a:r>
            <a:r>
              <a:rPr lang="en-US" dirty="0" err="1"/>
              <a:t>migliora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 del KB </a:t>
            </a:r>
            <a:r>
              <a:rPr lang="en-US" dirty="0" err="1"/>
              <a:t>garantendo</a:t>
            </a:r>
            <a:r>
              <a:rPr lang="en-US" dirty="0"/>
              <a:t> </a:t>
            </a:r>
            <a:r>
              <a:rPr lang="en-US" dirty="0" err="1"/>
              <a:t>comunque</a:t>
            </a:r>
            <a:r>
              <a:rPr lang="en-US" dirty="0"/>
              <a:t> un </a:t>
            </a:r>
            <a:r>
              <a:rPr lang="en-US" dirty="0" err="1"/>
              <a:t>elevato</a:t>
            </a:r>
            <a:r>
              <a:rPr lang="en-US" dirty="0"/>
              <a:t>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spiegabilità</a:t>
            </a:r>
            <a:r>
              <a:rPr lang="en-US" dirty="0"/>
              <a:t>. </a:t>
            </a:r>
            <a:r>
              <a:rPr lang="en-US" dirty="0" err="1"/>
              <a:t>Dal’ltro</a:t>
            </a:r>
            <a:r>
              <a:rPr lang="en-US" dirty="0"/>
              <a:t> canto </a:t>
            </a:r>
            <a:r>
              <a:rPr lang="en-US" dirty="0" err="1"/>
              <a:t>soffre</a:t>
            </a:r>
            <a:r>
              <a:rPr lang="en-US" dirty="0"/>
              <a:t> </a:t>
            </a:r>
            <a:r>
              <a:rPr lang="en-US" dirty="0" err="1"/>
              <a:t>ancora</a:t>
            </a:r>
            <a:r>
              <a:rPr lang="en-US" dirty="0"/>
              <a:t> di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La MLR 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permetta</a:t>
            </a:r>
            <a:r>
              <a:rPr lang="en-US" dirty="0"/>
              <a:t> </a:t>
            </a:r>
            <a:r>
              <a:rPr lang="en-US" dirty="0" err="1"/>
              <a:t>l’interpretazione</a:t>
            </a:r>
            <a:r>
              <a:rPr lang="en-US" dirty="0"/>
              <a:t> </a:t>
            </a:r>
            <a:r>
              <a:rPr lang="en-US" dirty="0" err="1"/>
              <a:t>probabilistica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, a causa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semplicità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</a:t>
            </a:r>
            <a:r>
              <a:rPr lang="en-US" dirty="0" err="1"/>
              <a:t>similmente</a:t>
            </a:r>
            <a:r>
              <a:rPr lang="en-US" dirty="0"/>
              <a:t> al KB</a:t>
            </a:r>
          </a:p>
          <a:p>
            <a:pPr marL="171450" indent="-171450">
              <a:buFontTx/>
              <a:buChar char="-"/>
            </a:pPr>
            <a:r>
              <a:rPr lang="en-US" dirty="0"/>
              <a:t>La SVM </a:t>
            </a:r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risulta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</a:t>
            </a:r>
            <a:r>
              <a:rPr lang="en-US" dirty="0" err="1"/>
              <a:t>milglior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capacità</a:t>
            </a:r>
            <a:r>
              <a:rPr lang="en-US" dirty="0"/>
              <a:t> di </a:t>
            </a:r>
            <a:r>
              <a:rPr lang="en-US" dirty="0" err="1"/>
              <a:t>catturare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</a:t>
            </a:r>
            <a:r>
              <a:rPr lang="en-US" dirty="0" err="1"/>
              <a:t>nonlineari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features.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nonostante</a:t>
            </a:r>
            <a:r>
              <a:rPr lang="en-US" dirty="0"/>
              <a:t>, è </a:t>
            </a:r>
            <a:r>
              <a:rPr lang="en-US" dirty="0" err="1"/>
              <a:t>ancora</a:t>
            </a:r>
            <a:r>
              <a:rPr lang="en-US" dirty="0"/>
              <a:t> affetto da un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errore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Guandando</a:t>
            </a:r>
            <a:r>
              <a:rPr lang="en-US" dirty="0"/>
              <a:t> a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features </a:t>
            </a:r>
            <a:r>
              <a:rPr lang="en-US" dirty="0" err="1"/>
              <a:t>selezionate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come tutte e 4 le </a:t>
            </a:r>
            <a:r>
              <a:rPr lang="en-US" dirty="0" err="1"/>
              <a:t>famiglie</a:t>
            </a:r>
            <a:r>
              <a:rPr lang="en-US" dirty="0"/>
              <a:t> di features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rappresentate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Osservando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il </a:t>
            </a:r>
            <a:r>
              <a:rPr lang="en-US" dirty="0" err="1"/>
              <a:t>tasso</a:t>
            </a:r>
            <a:r>
              <a:rPr lang="en-US" dirty="0"/>
              <a:t> di </a:t>
            </a:r>
            <a:r>
              <a:rPr lang="en-US" dirty="0" err="1"/>
              <a:t>ricorrenza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quelle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e </a:t>
            </a:r>
            <a:r>
              <a:rPr lang="en-US" dirty="0" err="1"/>
              <a:t>dunque</a:t>
            </a:r>
            <a:r>
              <a:rPr lang="en-US" dirty="0"/>
              <a:t> relative alle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matching, e </a:t>
            </a:r>
            <a:r>
              <a:rPr lang="en-US" dirty="0" err="1"/>
              <a:t>dunque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morfologia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. </a:t>
            </a:r>
          </a:p>
          <a:p>
            <a:r>
              <a:rPr lang="en-US" dirty="0"/>
              <a:t>Non </a:t>
            </a:r>
            <a:r>
              <a:rPr lang="en-US" dirty="0" err="1"/>
              <a:t>c’è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accordo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 </a:t>
            </a:r>
            <a:r>
              <a:rPr lang="en-US" dirty="0" err="1"/>
              <a:t>più</a:t>
            </a:r>
            <a:r>
              <a:rPr lang="en-US" dirty="0"/>
              <a:t> significative, 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ne </a:t>
            </a:r>
            <a:r>
              <a:rPr lang="en-US" dirty="0" err="1"/>
              <a:t>faccia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Il KB, </a:t>
            </a:r>
            <a:r>
              <a:rPr lang="en-US" dirty="0" err="1"/>
              <a:t>pur</a:t>
            </a:r>
            <a:r>
              <a:rPr lang="en-US" dirty="0"/>
              <a:t> </a:t>
            </a:r>
            <a:r>
              <a:rPr lang="en-US" dirty="0" err="1"/>
              <a:t>essendo</a:t>
            </a:r>
            <a:r>
              <a:rPr lang="en-US" dirty="0"/>
              <a:t> semplice e </a:t>
            </a:r>
            <a:r>
              <a:rPr lang="en-US" dirty="0" err="1"/>
              <a:t>spiegabile</a:t>
            </a:r>
            <a:r>
              <a:rPr lang="en-US" dirty="0"/>
              <a:t>, non è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suffiente</a:t>
            </a:r>
            <a:r>
              <a:rPr lang="en-US" dirty="0"/>
              <a:t> ad </a:t>
            </a:r>
            <a:r>
              <a:rPr lang="en-US" dirty="0" err="1"/>
              <a:t>affrontare</a:t>
            </a:r>
            <a:r>
              <a:rPr lang="en-US" dirty="0"/>
              <a:t> il </a:t>
            </a:r>
            <a:r>
              <a:rPr lang="en-US" dirty="0" err="1"/>
              <a:t>problema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Il </a:t>
            </a:r>
            <a:r>
              <a:rPr lang="en-US" dirty="0" err="1"/>
              <a:t>modello</a:t>
            </a:r>
            <a:r>
              <a:rPr lang="en-US" dirty="0"/>
              <a:t> SVM è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Migliori performance,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</a:t>
            </a:r>
            <a:r>
              <a:rPr lang="en-US" dirty="0" err="1"/>
              <a:t>efficacmente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STFT.</a:t>
            </a:r>
          </a:p>
          <a:p>
            <a:endParaRPr lang="en-US" dirty="0"/>
          </a:p>
          <a:p>
            <a:r>
              <a:rPr lang="en-US" dirty="0" err="1"/>
              <a:t>D’altro</a:t>
            </a:r>
            <a:r>
              <a:rPr lang="en-US" dirty="0"/>
              <a:t> canto è </a:t>
            </a:r>
            <a:r>
              <a:rPr lang="en-US" dirty="0" err="1"/>
              <a:t>soggetto</a:t>
            </a:r>
            <a:r>
              <a:rPr lang="en-US" dirty="0"/>
              <a:t> ad </a:t>
            </a:r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limitazioni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quali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Assenza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pipeline di </a:t>
            </a:r>
            <a:r>
              <a:rPr lang="en-US" dirty="0" err="1"/>
              <a:t>filtraggio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Il non </a:t>
            </a:r>
            <a:r>
              <a:rPr lang="en-US" dirty="0" err="1"/>
              <a:t>utilizzo</a:t>
            </a:r>
            <a:r>
              <a:rPr lang="en-US" dirty="0"/>
              <a:t> di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sophisticate come la </a:t>
            </a:r>
            <a:r>
              <a:rPr lang="en-US" dirty="0" err="1"/>
              <a:t>trasformata</a:t>
            </a:r>
            <a:r>
              <a:rPr lang="en-US" dirty="0"/>
              <a:t> wavelet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performance </a:t>
            </a:r>
            <a:r>
              <a:rPr lang="en-US" dirty="0" err="1"/>
              <a:t>ancora</a:t>
            </a:r>
            <a:r>
              <a:rPr lang="en-US" dirty="0"/>
              <a:t> non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soddisfacenti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Miglior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Infine</a:t>
            </a:r>
            <a:r>
              <a:rPr lang="en-US" dirty="0"/>
              <a:t>, </a:t>
            </a:r>
            <a:r>
              <a:rPr lang="en-US" dirty="0" err="1"/>
              <a:t>guardando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metteno</a:t>
            </a:r>
            <a:r>
              <a:rPr lang="en-US" dirty="0"/>
              <a:t> in </a:t>
            </a:r>
            <a:r>
              <a:rPr lang="en-US" dirty="0" err="1"/>
              <a:t>evidenza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 …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5951-607E-7AC3-8CBB-D1594461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8AE482-FF78-899C-6569-20349FB35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8202DF-1422-4548-7F18-409282450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,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6D478-5D68-366C-E761-00DDC5392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90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A29E6-4F4A-B213-B8A3-C32504B0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A96546-CFB3-9B90-9B96-A0FDB706A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FA68CC-A997-8BF2-5AC5-C3AB5AFDB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E2578A-6E20-1E58-300A-4B3C19AC3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54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A1E4F-A242-1E86-445B-6B863F9A3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D11F40-D36F-4D91-A472-085D81EE1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7231F7-F2D1-3D9B-17D7-802465417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50447B-BACC-6330-715D-9ED09E888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54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CBDD-6C55-5ACC-F4B1-F3008914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C5FDA1-4CF2-7B44-99FE-55FF44567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199B3B-C04C-FBC1-DC3B-3D4BF57A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patologia</a:t>
            </a:r>
            <a:r>
              <a:rPr lang="en-US" dirty="0"/>
              <a:t> </a:t>
            </a:r>
            <a:r>
              <a:rPr lang="en-US" dirty="0" err="1"/>
              <a:t>oggetto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studio è la tachycardia </a:t>
            </a:r>
            <a:r>
              <a:rPr lang="en-US" dirty="0" err="1"/>
              <a:t>atrioventricolare</a:t>
            </a:r>
            <a:r>
              <a:rPr lang="en-US" dirty="0"/>
              <a:t> da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nodale</a:t>
            </a:r>
            <a:r>
              <a:rPr lang="en-US" dirty="0"/>
              <a:t>, la quale è la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famiglia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tachicardie</a:t>
            </a:r>
            <a:r>
              <a:rPr lang="en-US" dirty="0"/>
              <a:t> </a:t>
            </a:r>
            <a:r>
              <a:rPr lang="en-US" dirty="0" err="1"/>
              <a:t>sopraventriculari</a:t>
            </a:r>
            <a:r>
              <a:rPr lang="en-US" dirty="0"/>
              <a:t>. </a:t>
            </a:r>
          </a:p>
          <a:p>
            <a:r>
              <a:rPr lang="en-US" dirty="0"/>
              <a:t>---- TAP ----</a:t>
            </a:r>
          </a:p>
          <a:p>
            <a:r>
              <a:rPr lang="en-US" dirty="0"/>
              <a:t>Si </a:t>
            </a:r>
            <a:r>
              <a:rPr lang="en-US" dirty="0" err="1"/>
              <a:t>caratterizza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un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due vie, </a:t>
            </a:r>
            <a:r>
              <a:rPr lang="en-US" dirty="0" err="1"/>
              <a:t>lenta</a:t>
            </a:r>
            <a:r>
              <a:rPr lang="en-US" dirty="0"/>
              <a:t> e veloce, la cui </a:t>
            </a:r>
            <a:r>
              <a:rPr lang="en-US" dirty="0" err="1"/>
              <a:t>conseguenza</a:t>
            </a:r>
            <a:r>
              <a:rPr lang="en-US" dirty="0"/>
              <a:t> è </a:t>
            </a:r>
            <a:r>
              <a:rPr lang="en-US" dirty="0" err="1"/>
              <a:t>l’induzione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successione</a:t>
            </a:r>
            <a:r>
              <a:rPr lang="en-US" dirty="0"/>
              <a:t> di </a:t>
            </a:r>
            <a:r>
              <a:rPr lang="en-US" dirty="0" err="1"/>
              <a:t>extrasistoli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CF7E22-417E-A99F-EC3F-C4210E3D6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72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1167-3AB4-8E21-41A6-672A5A776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A735B4E-92F0-9AE8-9D3A-FB82E7A22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D87C6EB-6D82-B3F6-8C01-044C7E693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patologia</a:t>
            </a:r>
            <a:r>
              <a:rPr lang="en-US" dirty="0"/>
              <a:t> </a:t>
            </a:r>
            <a:r>
              <a:rPr lang="en-US" dirty="0" err="1"/>
              <a:t>oggetto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studio è la tachycardia </a:t>
            </a:r>
            <a:r>
              <a:rPr lang="en-US" dirty="0" err="1"/>
              <a:t>atrioventricolare</a:t>
            </a:r>
            <a:r>
              <a:rPr lang="en-US" dirty="0"/>
              <a:t> da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nodale</a:t>
            </a:r>
            <a:r>
              <a:rPr lang="en-US" dirty="0"/>
              <a:t>, la quale è la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famiglia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tachicardie</a:t>
            </a:r>
            <a:r>
              <a:rPr lang="en-US" dirty="0"/>
              <a:t> </a:t>
            </a:r>
            <a:r>
              <a:rPr lang="en-US" dirty="0" err="1"/>
              <a:t>sopraventriculari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Si </a:t>
            </a:r>
            <a:r>
              <a:rPr lang="en-US" dirty="0" err="1"/>
              <a:t>caratterizza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un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due vie, </a:t>
            </a:r>
            <a:r>
              <a:rPr lang="en-US" dirty="0" err="1"/>
              <a:t>lenta</a:t>
            </a:r>
            <a:r>
              <a:rPr lang="en-US" dirty="0"/>
              <a:t> e veloce, la cui </a:t>
            </a:r>
            <a:r>
              <a:rPr lang="en-US" dirty="0" err="1"/>
              <a:t>conseguenza</a:t>
            </a:r>
            <a:r>
              <a:rPr lang="en-US" dirty="0"/>
              <a:t> è </a:t>
            </a:r>
            <a:r>
              <a:rPr lang="en-US" dirty="0" err="1"/>
              <a:t>l’induzione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successione</a:t>
            </a:r>
            <a:r>
              <a:rPr lang="en-US" dirty="0"/>
              <a:t> di </a:t>
            </a:r>
            <a:r>
              <a:rPr lang="en-US" dirty="0" err="1"/>
              <a:t>extrasistoli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Tra le </a:t>
            </a:r>
            <a:r>
              <a:rPr lang="en-US" dirty="0" err="1"/>
              <a:t>tipologie</a:t>
            </a:r>
            <a:r>
              <a:rPr lang="en-US" dirty="0"/>
              <a:t> di AVNRT </a:t>
            </a:r>
            <a:r>
              <a:rPr lang="en-US" dirty="0" err="1"/>
              <a:t>ricordiamo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la slow-fast: </a:t>
            </a:r>
            <a:r>
              <a:rPr lang="en-US" dirty="0" err="1"/>
              <a:t>comune</a:t>
            </a:r>
            <a:r>
              <a:rPr lang="en-US" dirty="0"/>
              <a:t>,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scende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la via </a:t>
            </a:r>
            <a:r>
              <a:rPr lang="en-US" dirty="0" err="1"/>
              <a:t>lenta</a:t>
            </a:r>
            <a:r>
              <a:rPr lang="en-US" dirty="0"/>
              <a:t> (</a:t>
            </a:r>
            <a:r>
              <a:rPr lang="en-US" dirty="0" err="1"/>
              <a:t>apd</a:t>
            </a:r>
            <a:r>
              <a:rPr lang="en-US" dirty="0"/>
              <a:t>) , </a:t>
            </a:r>
            <a:r>
              <a:rPr lang="en-US" dirty="0" err="1"/>
              <a:t>rientra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veloce verso </a:t>
            </a:r>
            <a:r>
              <a:rPr lang="en-US" dirty="0" err="1"/>
              <a:t>l’atrio</a:t>
            </a:r>
            <a:r>
              <a:rPr lang="en-US" dirty="0"/>
              <a:t> e induce un nuovo battuto</a:t>
            </a:r>
          </a:p>
          <a:p>
            <a:pPr marL="171450" indent="-171450">
              <a:buFontTx/>
              <a:buChar char="-"/>
            </a:pPr>
            <a:r>
              <a:rPr lang="en-US" dirty="0"/>
              <a:t>la fast-slow: </a:t>
            </a:r>
            <a:r>
              <a:rPr lang="en-US" dirty="0" err="1"/>
              <a:t>meno</a:t>
            </a:r>
            <a:r>
              <a:rPr lang="en-US" dirty="0"/>
              <a:t> commune,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risale</a:t>
            </a:r>
            <a:r>
              <a:rPr lang="en-US" dirty="0"/>
              <a:t> dal </a:t>
            </a:r>
            <a:r>
              <a:rPr lang="en-US" dirty="0" err="1"/>
              <a:t>ventricolo</a:t>
            </a:r>
            <a:r>
              <a:rPr lang="en-US" dirty="0"/>
              <a:t> (</a:t>
            </a:r>
            <a:r>
              <a:rPr lang="en-US" dirty="0" err="1"/>
              <a:t>vpd</a:t>
            </a:r>
            <a:r>
              <a:rPr lang="en-US" dirty="0"/>
              <a:t>) </a:t>
            </a:r>
            <a:r>
              <a:rPr lang="en-US" dirty="0" err="1"/>
              <a:t>lungo</a:t>
            </a:r>
            <a:r>
              <a:rPr lang="en-US" dirty="0"/>
              <a:t> la </a:t>
            </a:r>
            <a:r>
              <a:rPr lang="en-US" dirty="0" err="1"/>
              <a:t>lenta</a:t>
            </a:r>
            <a:r>
              <a:rPr lang="en-US" dirty="0"/>
              <a:t>, </a:t>
            </a:r>
            <a:r>
              <a:rPr lang="en-US" dirty="0" err="1"/>
              <a:t>rientra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veloce verso il </a:t>
            </a:r>
            <a:r>
              <a:rPr lang="en-US" dirty="0" err="1"/>
              <a:t>ventricolo</a:t>
            </a:r>
            <a:r>
              <a:rPr lang="en-US" dirty="0"/>
              <a:t> e induce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sistole</a:t>
            </a:r>
            <a:r>
              <a:rPr lang="en-US" dirty="0"/>
              <a:t> </a:t>
            </a:r>
            <a:r>
              <a:rPr lang="en-US" dirty="0" err="1"/>
              <a:t>ventricolare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Nome </a:t>
            </a:r>
            <a:r>
              <a:rPr lang="en-US" dirty="0" err="1"/>
              <a:t>deriva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prima </a:t>
            </a:r>
            <a:r>
              <a:rPr lang="en-US" dirty="0" err="1"/>
              <a:t>discesa</a:t>
            </a:r>
            <a:r>
              <a:rPr lang="en-US" dirty="0"/>
              <a:t> </a:t>
            </a:r>
            <a:r>
              <a:rPr lang="en-US" dirty="0" err="1"/>
              <a:t>dell’impulso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1C7CDD-B8E6-392C-1B7E-F0A2B368E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16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6223-1074-37C9-5ACC-82A5ECE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88FE30-CF6D-9C10-1041-17B77C9CD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843B22-B85B-B751-772F-831863F3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trattamento</a:t>
            </a:r>
            <a:r>
              <a:rPr lang="en-US" dirty="0"/>
              <a:t> </a:t>
            </a:r>
            <a:r>
              <a:rPr lang="en-US" dirty="0" err="1"/>
              <a:t>principe</a:t>
            </a:r>
            <a:r>
              <a:rPr lang="en-US" dirty="0"/>
              <a:t> per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tachicardia</a:t>
            </a:r>
            <a:r>
              <a:rPr lang="en-US" dirty="0"/>
              <a:t> è </a:t>
            </a:r>
            <a:r>
              <a:rPr lang="en-US" dirty="0" err="1"/>
              <a:t>l’operazione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r>
              <a:rPr lang="en-US" dirty="0"/>
              <a:t> </a:t>
            </a:r>
            <a:r>
              <a:rPr lang="en-US" dirty="0" err="1"/>
              <a:t>cardiaca</a:t>
            </a:r>
            <a:r>
              <a:rPr lang="en-US" dirty="0"/>
              <a:t>, la quale </a:t>
            </a:r>
            <a:r>
              <a:rPr lang="en-US" dirty="0" err="1"/>
              <a:t>prevede</a:t>
            </a:r>
            <a:r>
              <a:rPr lang="en-US" dirty="0"/>
              <a:t> </a:t>
            </a:r>
            <a:r>
              <a:rPr lang="en-US" dirty="0" err="1"/>
              <a:t>l’accesso</a:t>
            </a:r>
            <a:r>
              <a:rPr lang="en-US" dirty="0"/>
              <a:t> al </a:t>
            </a:r>
            <a:r>
              <a:rPr lang="en-US" dirty="0" err="1"/>
              <a:t>cuore</a:t>
            </a:r>
            <a:r>
              <a:rPr lang="en-US" dirty="0"/>
              <a:t> 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cateteri</a:t>
            </a:r>
            <a:r>
              <a:rPr lang="en-US" dirty="0"/>
              <a:t>,  e la </a:t>
            </a:r>
            <a:r>
              <a:rPr lang="en-US" dirty="0" err="1"/>
              <a:t>bruciatura</a:t>
            </a:r>
            <a:r>
              <a:rPr lang="en-US" dirty="0"/>
              <a:t>,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impulsi</a:t>
            </a:r>
            <a:r>
              <a:rPr lang="en-US" dirty="0"/>
              <a:t> ad elevate </a:t>
            </a:r>
            <a:r>
              <a:rPr lang="en-US" dirty="0" err="1"/>
              <a:t>frequenze</a:t>
            </a:r>
            <a:r>
              <a:rPr lang="en-US" dirty="0"/>
              <a:t>, del </a:t>
            </a:r>
            <a:r>
              <a:rPr lang="en-US" dirty="0" err="1"/>
              <a:t>tessuto</a:t>
            </a:r>
            <a:r>
              <a:rPr lang="en-US" dirty="0"/>
              <a:t> causa del </a:t>
            </a:r>
            <a:r>
              <a:rPr lang="en-US" dirty="0" err="1"/>
              <a:t>rientro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slow path.</a:t>
            </a:r>
          </a:p>
          <a:p>
            <a:r>
              <a:rPr lang="en-US" dirty="0"/>
              <a:t>---- TAP ----</a:t>
            </a:r>
          </a:p>
          <a:p>
            <a:r>
              <a:rPr lang="en-US" dirty="0"/>
              <a:t>Questa </a:t>
            </a:r>
            <a:r>
              <a:rPr lang="en-US" dirty="0" err="1"/>
              <a:t>operazione</a:t>
            </a:r>
            <a:r>
              <a:rPr lang="en-US" dirty="0"/>
              <a:t> non è </a:t>
            </a:r>
            <a:r>
              <a:rPr lang="en-US" dirty="0" err="1"/>
              <a:t>esente</a:t>
            </a:r>
            <a:r>
              <a:rPr lang="en-US" dirty="0"/>
              <a:t> da </a:t>
            </a:r>
            <a:r>
              <a:rPr lang="en-US" dirty="0" err="1"/>
              <a:t>rischi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I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citiamo</a:t>
            </a:r>
            <a:r>
              <a:rPr lang="en-US" dirty="0"/>
              <a:t> 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Recidività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tachicardia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steam pop: </a:t>
            </a:r>
            <a:r>
              <a:rPr lang="en-US" dirty="0" err="1"/>
              <a:t>evaporazione</a:t>
            </a:r>
            <a:r>
              <a:rPr lang="en-US" dirty="0"/>
              <a:t> di </a:t>
            </a:r>
            <a:r>
              <a:rPr lang="en-US" dirty="0" err="1"/>
              <a:t>vapore</a:t>
            </a:r>
            <a:r>
              <a:rPr lang="en-US" dirty="0"/>
              <a:t> </a:t>
            </a:r>
            <a:r>
              <a:rPr lang="en-US" dirty="0" err="1"/>
              <a:t>acqueo</a:t>
            </a:r>
            <a:r>
              <a:rPr lang="en-US" dirty="0"/>
              <a:t> con </a:t>
            </a:r>
            <a:r>
              <a:rPr lang="en-US" dirty="0" err="1"/>
              <a:t>conseguente</a:t>
            </a:r>
            <a:r>
              <a:rPr lang="en-US" dirty="0"/>
              <a:t> </a:t>
            </a:r>
            <a:r>
              <a:rPr lang="en-US" dirty="0" err="1"/>
              <a:t>lacerazione</a:t>
            </a:r>
            <a:r>
              <a:rPr lang="en-US" dirty="0"/>
              <a:t> del </a:t>
            </a:r>
            <a:r>
              <a:rPr lang="en-US" dirty="0" err="1"/>
              <a:t>tessuto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Blocco</a:t>
            </a:r>
            <a:r>
              <a:rPr lang="en-US" dirty="0"/>
              <a:t> </a:t>
            </a:r>
            <a:r>
              <a:rPr lang="en-US" dirty="0" err="1"/>
              <a:t>cardiaco</a:t>
            </a:r>
            <a:r>
              <a:rPr lang="en-US" dirty="0"/>
              <a:t> </a:t>
            </a:r>
          </a:p>
          <a:p>
            <a:r>
              <a:rPr lang="en-US" dirty="0"/>
              <a:t>---- TAP ----</a:t>
            </a:r>
          </a:p>
          <a:p>
            <a:r>
              <a:rPr lang="en-US" dirty="0"/>
              <a:t>Da un punto di vista </a:t>
            </a:r>
            <a:r>
              <a:rPr lang="en-US" dirty="0" err="1"/>
              <a:t>clinico</a:t>
            </a:r>
            <a:r>
              <a:rPr lang="en-US" dirty="0"/>
              <a:t>, la </a:t>
            </a:r>
            <a:r>
              <a:rPr lang="en-US" dirty="0" err="1"/>
              <a:t>criticità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intervento</a:t>
            </a:r>
            <a:r>
              <a:rPr lang="en-US" dirty="0"/>
              <a:t> </a:t>
            </a:r>
            <a:r>
              <a:rPr lang="en-US" dirty="0" err="1"/>
              <a:t>risiede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il </a:t>
            </a:r>
            <a:r>
              <a:rPr lang="en-US" dirty="0" err="1"/>
              <a:t>riconoscimento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da </a:t>
            </a:r>
            <a:r>
              <a:rPr lang="en-US" dirty="0" err="1"/>
              <a:t>ablare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attualmente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base </a:t>
            </a:r>
            <a:r>
              <a:rPr lang="en-US" dirty="0" err="1"/>
              <a:t>della</a:t>
            </a:r>
            <a:r>
              <a:rPr lang="en-US" dirty="0"/>
              <a:t> sola </a:t>
            </a:r>
            <a:r>
              <a:rPr lang="en-US" dirty="0" err="1"/>
              <a:t>esperienza</a:t>
            </a:r>
            <a:r>
              <a:rPr lang="en-US" dirty="0"/>
              <a:t> del </a:t>
            </a:r>
            <a:r>
              <a:rPr lang="en-US" dirty="0" err="1"/>
              <a:t>cardiochirurgo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421210-E77A-50E1-7328-8AC88CE8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81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2EB65-D28D-5D17-96BB-7F3D8974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3005BC4-5FC5-6999-38C1-3DCF09895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99AD43B-94C3-95D3-B557-1DC7DB38D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trattamento</a:t>
            </a:r>
            <a:r>
              <a:rPr lang="en-US" dirty="0"/>
              <a:t> </a:t>
            </a:r>
            <a:r>
              <a:rPr lang="en-US" dirty="0" err="1"/>
              <a:t>principe</a:t>
            </a:r>
            <a:r>
              <a:rPr lang="en-US" dirty="0"/>
              <a:t> per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tachicardia</a:t>
            </a:r>
            <a:r>
              <a:rPr lang="en-US" dirty="0"/>
              <a:t> è </a:t>
            </a:r>
            <a:r>
              <a:rPr lang="en-US" dirty="0" err="1"/>
              <a:t>l’operazione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r>
              <a:rPr lang="en-US" dirty="0"/>
              <a:t> </a:t>
            </a:r>
            <a:r>
              <a:rPr lang="en-US" dirty="0" err="1"/>
              <a:t>cardiaca</a:t>
            </a:r>
            <a:r>
              <a:rPr lang="en-US" dirty="0"/>
              <a:t>, la quale </a:t>
            </a:r>
            <a:r>
              <a:rPr lang="en-US" dirty="0" err="1"/>
              <a:t>prevede</a:t>
            </a:r>
            <a:r>
              <a:rPr lang="en-US" dirty="0"/>
              <a:t> </a:t>
            </a:r>
            <a:r>
              <a:rPr lang="en-US" dirty="0" err="1"/>
              <a:t>l’accesso</a:t>
            </a:r>
            <a:r>
              <a:rPr lang="en-US" dirty="0"/>
              <a:t> al </a:t>
            </a:r>
            <a:r>
              <a:rPr lang="en-US" dirty="0" err="1"/>
              <a:t>cuore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la vena cava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cateteri</a:t>
            </a:r>
            <a:r>
              <a:rPr lang="en-US" dirty="0"/>
              <a:t>,  e la </a:t>
            </a:r>
            <a:r>
              <a:rPr lang="en-US" dirty="0" err="1"/>
              <a:t>bruciatura</a:t>
            </a:r>
            <a:r>
              <a:rPr lang="en-US" dirty="0"/>
              <a:t>,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impulsi</a:t>
            </a:r>
            <a:r>
              <a:rPr lang="en-US" dirty="0"/>
              <a:t> ad elevate </a:t>
            </a:r>
            <a:r>
              <a:rPr lang="en-US" dirty="0" err="1"/>
              <a:t>frequenze</a:t>
            </a:r>
            <a:r>
              <a:rPr lang="en-US" dirty="0"/>
              <a:t>, del </a:t>
            </a:r>
            <a:r>
              <a:rPr lang="en-US" dirty="0" err="1"/>
              <a:t>tessuto</a:t>
            </a:r>
            <a:r>
              <a:rPr lang="en-US" dirty="0"/>
              <a:t> causa del </a:t>
            </a:r>
            <a:r>
              <a:rPr lang="en-US" dirty="0" err="1"/>
              <a:t>rientro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slow path.</a:t>
            </a:r>
          </a:p>
          <a:p>
            <a:endParaRPr lang="en-US" dirty="0"/>
          </a:p>
          <a:p>
            <a:r>
              <a:rPr lang="en-US" dirty="0"/>
              <a:t>Questa </a:t>
            </a:r>
            <a:r>
              <a:rPr lang="en-US" dirty="0" err="1"/>
              <a:t>operazione</a:t>
            </a:r>
            <a:r>
              <a:rPr lang="en-US" dirty="0"/>
              <a:t> non è </a:t>
            </a:r>
            <a:r>
              <a:rPr lang="en-US" dirty="0" err="1"/>
              <a:t>esente</a:t>
            </a:r>
            <a:r>
              <a:rPr lang="en-US" dirty="0"/>
              <a:t> da </a:t>
            </a:r>
            <a:r>
              <a:rPr lang="en-US" dirty="0" err="1"/>
              <a:t>rischi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I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citiamo</a:t>
            </a:r>
            <a:r>
              <a:rPr lang="en-US" dirty="0"/>
              <a:t> 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Recidività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tachicardia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steam pop: </a:t>
            </a:r>
            <a:r>
              <a:rPr lang="en-US" dirty="0" err="1"/>
              <a:t>evaporazione</a:t>
            </a:r>
            <a:r>
              <a:rPr lang="en-US" dirty="0"/>
              <a:t> di </a:t>
            </a:r>
            <a:r>
              <a:rPr lang="en-US" dirty="0" err="1"/>
              <a:t>vapore</a:t>
            </a:r>
            <a:r>
              <a:rPr lang="en-US" dirty="0"/>
              <a:t> </a:t>
            </a:r>
            <a:r>
              <a:rPr lang="en-US" dirty="0" err="1"/>
              <a:t>acqueo</a:t>
            </a:r>
            <a:r>
              <a:rPr lang="en-US" dirty="0"/>
              <a:t> con </a:t>
            </a:r>
            <a:r>
              <a:rPr lang="en-US" dirty="0" err="1"/>
              <a:t>conseguente</a:t>
            </a:r>
            <a:r>
              <a:rPr lang="en-US" dirty="0"/>
              <a:t> </a:t>
            </a:r>
            <a:r>
              <a:rPr lang="en-US" dirty="0" err="1"/>
              <a:t>lacerazione</a:t>
            </a:r>
            <a:r>
              <a:rPr lang="en-US" dirty="0"/>
              <a:t> del </a:t>
            </a:r>
            <a:r>
              <a:rPr lang="en-US" dirty="0" err="1"/>
              <a:t>tessuto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Blocco</a:t>
            </a:r>
            <a:r>
              <a:rPr lang="en-US" dirty="0"/>
              <a:t> </a:t>
            </a:r>
            <a:r>
              <a:rPr lang="en-US" dirty="0" err="1"/>
              <a:t>cardiaco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E4ACF5C-C698-DCAD-A958-8F8586375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0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0F2F-7AD4-B2CD-C56B-3B6C6170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74A1-F67C-10A5-7B6A-A81A2C3A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30856-9931-5899-49CE-FD34DF5A6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L’obiettivo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tesi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modello</a:t>
            </a:r>
            <a:r>
              <a:rPr lang="en-US" dirty="0"/>
              <a:t>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classifcare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endocavitali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 in </a:t>
            </a:r>
            <a:r>
              <a:rPr lang="en-US" dirty="0" err="1"/>
              <a:t>effecaci</a:t>
            </a:r>
            <a:r>
              <a:rPr lang="en-US" dirty="0"/>
              <a:t>, </a:t>
            </a:r>
            <a:r>
              <a:rPr lang="en-US" dirty="0" err="1"/>
              <a:t>indifferenti</a:t>
            </a:r>
            <a:r>
              <a:rPr lang="en-US" dirty="0"/>
              <a:t> e </a:t>
            </a:r>
            <a:r>
              <a:rPr lang="en-US" dirty="0" err="1"/>
              <a:t>pericolosi</a:t>
            </a:r>
            <a:r>
              <a:rPr lang="en-US" dirty="0"/>
              <a:t> </a:t>
            </a:r>
            <a:r>
              <a:rPr lang="en-US" dirty="0" err="1"/>
              <a:t>all’ablazione</a:t>
            </a:r>
            <a:r>
              <a:rPr lang="en-US" dirty="0"/>
              <a:t>, con il fine di: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migliorare</a:t>
            </a:r>
            <a:r>
              <a:rPr lang="en-US" dirty="0"/>
              <a:t> outcome </a:t>
            </a:r>
            <a:r>
              <a:rPr lang="en-US" dirty="0" err="1"/>
              <a:t>dell’operazione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costruire</a:t>
            </a:r>
            <a:r>
              <a:rPr lang="en-US" dirty="0"/>
              <a:t> le </a:t>
            </a:r>
            <a:r>
              <a:rPr lang="en-US" dirty="0" err="1"/>
              <a:t>basi</a:t>
            </a:r>
            <a:r>
              <a:rPr lang="en-US" dirty="0"/>
              <a:t> di un </a:t>
            </a:r>
            <a:r>
              <a:rPr lang="en-US" dirty="0" err="1"/>
              <a:t>algoritmo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acquisire</a:t>
            </a:r>
            <a:r>
              <a:rPr lang="en-US" dirty="0"/>
              <a:t> </a:t>
            </a:r>
            <a:r>
              <a:rPr lang="en-US" dirty="0" err="1"/>
              <a:t>nuove</a:t>
            </a:r>
            <a:r>
              <a:rPr lang="en-US" dirty="0"/>
              <a:t> </a:t>
            </a:r>
            <a:r>
              <a:rPr lang="en-US" dirty="0" err="1"/>
              <a:t>conoscenze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fisiopatologia</a:t>
            </a:r>
            <a:r>
              <a:rPr lang="en-US" dirty="0"/>
              <a:t> di </a:t>
            </a:r>
            <a:r>
              <a:rPr lang="en-US" dirty="0" err="1"/>
              <a:t>questa</a:t>
            </a:r>
            <a:r>
              <a:rPr lang="en-US" dirty="0"/>
              <a:t> forma di </a:t>
            </a:r>
            <a:r>
              <a:rPr lang="en-US" dirty="0" err="1"/>
              <a:t>tachicardia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76D941-C28C-5787-209E-C2ED0601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11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dataset </a:t>
            </a:r>
            <a:r>
              <a:rPr lang="en-US" dirty="0" err="1"/>
              <a:t>composto</a:t>
            </a:r>
            <a:r>
              <a:rPr lang="en-US" dirty="0"/>
              <a:t> da 12 </a:t>
            </a:r>
            <a:r>
              <a:rPr lang="en-US" dirty="0" err="1"/>
              <a:t>soggetti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reso</a:t>
            </a:r>
            <a:r>
              <a:rPr lang="en-US" dirty="0"/>
              <a:t> </a:t>
            </a:r>
            <a:r>
              <a:rPr lang="en-US" dirty="0" err="1"/>
              <a:t>disponibile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laboratori</a:t>
            </a:r>
            <a:r>
              <a:rPr lang="en-US" dirty="0"/>
              <a:t> Abbott per </a:t>
            </a:r>
            <a:r>
              <a:rPr lang="en-US" dirty="0" err="1"/>
              <a:t>questo</a:t>
            </a:r>
            <a:r>
              <a:rPr lang="en-US" dirty="0"/>
              <a:t> studio. I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erano</a:t>
            </a:r>
            <a:r>
              <a:rPr lang="en-US" dirty="0"/>
              <a:t> </a:t>
            </a:r>
            <a:r>
              <a:rPr lang="en-US" dirty="0" err="1"/>
              <a:t>suddivisi</a:t>
            </a:r>
            <a:r>
              <a:rPr lang="en-US" dirty="0"/>
              <a:t> in </a:t>
            </a:r>
            <a:r>
              <a:rPr lang="en-US" dirty="0" err="1"/>
              <a:t>indifferenti</a:t>
            </a:r>
            <a:r>
              <a:rPr lang="en-US" dirty="0"/>
              <a:t>, </a:t>
            </a:r>
            <a:r>
              <a:rPr lang="en-US" dirty="0" err="1"/>
              <a:t>pericolosi</a:t>
            </a:r>
            <a:r>
              <a:rPr lang="en-US" dirty="0"/>
              <a:t> ed </a:t>
            </a:r>
            <a:r>
              <a:rPr lang="en-US" dirty="0" err="1"/>
              <a:t>efficaci</a:t>
            </a:r>
            <a:r>
              <a:rPr lang="en-US" dirty="0"/>
              <a:t>, </a:t>
            </a:r>
            <a:r>
              <a:rPr lang="en-US" dirty="0" err="1"/>
              <a:t>sulla</a:t>
            </a:r>
            <a:r>
              <a:rPr lang="en-US" dirty="0"/>
              <a:t> base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a posteriori da </a:t>
            </a:r>
            <a:r>
              <a:rPr lang="en-US" dirty="0" err="1"/>
              <a:t>esperti</a:t>
            </a:r>
            <a:r>
              <a:rPr lang="en-US" dirty="0"/>
              <a:t> e </a:t>
            </a:r>
            <a:r>
              <a:rPr lang="en-US" dirty="0" err="1"/>
              <a:t>clinici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elaborati</a:t>
            </a:r>
            <a:r>
              <a:rPr lang="en-US" dirty="0"/>
              <a:t> e </a:t>
            </a:r>
            <a:r>
              <a:rPr lang="en-US" dirty="0" err="1"/>
              <a:t>ripuliti</a:t>
            </a:r>
            <a:r>
              <a:rPr lang="en-US" dirty="0"/>
              <a:t> da trace </a:t>
            </a:r>
            <a:r>
              <a:rPr lang="en-US" dirty="0" err="1"/>
              <a:t>rumorose</a:t>
            </a:r>
            <a:r>
              <a:rPr lang="en-US" dirty="0"/>
              <a:t> o duplicate </a:t>
            </a:r>
            <a:r>
              <a:rPr lang="en-US" dirty="0" err="1"/>
              <a:t>raggiungendo</a:t>
            </a:r>
            <a:r>
              <a:rPr lang="en-US" dirty="0"/>
              <a:t> la </a:t>
            </a:r>
            <a:r>
              <a:rPr lang="en-US" dirty="0" err="1"/>
              <a:t>numerosità</a:t>
            </a:r>
            <a:r>
              <a:rPr lang="en-US" dirty="0"/>
              <a:t> di  … per la </a:t>
            </a:r>
            <a:r>
              <a:rPr lang="en-US" dirty="0" err="1"/>
              <a:t>classe</a:t>
            </a:r>
            <a:r>
              <a:rPr lang="en-US" dirty="0"/>
              <a:t>… 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ciò</a:t>
            </a:r>
            <a:r>
              <a:rPr lang="en-US" dirty="0"/>
              <a:t> è </a:t>
            </a:r>
            <a:r>
              <a:rPr lang="en-US" dirty="0" err="1"/>
              <a:t>seguita</a:t>
            </a:r>
            <a:r>
              <a:rPr lang="en-US" dirty="0"/>
              <a:t> la </a:t>
            </a:r>
            <a:r>
              <a:rPr lang="en-US" dirty="0" err="1"/>
              <a:t>procedura</a:t>
            </a:r>
            <a:r>
              <a:rPr lang="en-US" dirty="0"/>
              <a:t> di feature extraction ed </a:t>
            </a:r>
            <a:r>
              <a:rPr lang="en-US" dirty="0" err="1"/>
              <a:t>infine</a:t>
            </a:r>
            <a:r>
              <a:rPr lang="en-US" dirty="0"/>
              <a:t> la </a:t>
            </a:r>
            <a:r>
              <a:rPr lang="en-US" dirty="0" err="1"/>
              <a:t>classificazione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 </a:t>
            </a:r>
            <a:r>
              <a:rPr lang="en-US" dirty="0" err="1"/>
              <a:t>procedura</a:t>
            </a:r>
            <a:r>
              <a:rPr lang="en-US" dirty="0"/>
              <a:t> di feature extraction, qui </a:t>
            </a:r>
            <a:r>
              <a:rPr lang="en-US" dirty="0" err="1"/>
              <a:t>riassunta</a:t>
            </a:r>
            <a:r>
              <a:rPr lang="en-US" dirty="0"/>
              <a:t>, ha </a:t>
            </a:r>
            <a:r>
              <a:rPr lang="en-US" dirty="0" err="1"/>
              <a:t>permesso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4 </a:t>
            </a:r>
            <a:r>
              <a:rPr lang="en-US" dirty="0" err="1"/>
              <a:t>famiglie</a:t>
            </a:r>
            <a:r>
              <a:rPr lang="en-US" dirty="0"/>
              <a:t> di features a 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roving trace, </a:t>
            </a:r>
            <a:r>
              <a:rPr lang="en-US" dirty="0" err="1"/>
              <a:t>ovvero</a:t>
            </a:r>
            <a:r>
              <a:rPr lang="en-US" dirty="0"/>
              <a:t> il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rilevato</a:t>
            </a:r>
            <a:r>
              <a:rPr lang="en-US" dirty="0"/>
              <a:t> </a:t>
            </a:r>
            <a:r>
              <a:rPr lang="en-US" dirty="0" err="1"/>
              <a:t>dall’elettrodo</a:t>
            </a:r>
            <a:r>
              <a:rPr lang="en-US" dirty="0"/>
              <a:t> </a:t>
            </a:r>
            <a:r>
              <a:rPr lang="en-US" dirty="0" err="1"/>
              <a:t>ablatore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corso</a:t>
            </a:r>
            <a:r>
              <a:rPr lang="en-US" dirty="0"/>
              <a:t> </a:t>
            </a:r>
            <a:r>
              <a:rPr lang="en-US" dirty="0" err="1"/>
              <a:t>dell’operazione</a:t>
            </a:r>
            <a:r>
              <a:rPr lang="en-US" dirty="0"/>
              <a:t>. Le </a:t>
            </a:r>
            <a:r>
              <a:rPr lang="en-US" dirty="0" err="1"/>
              <a:t>tipologia</a:t>
            </a:r>
            <a:r>
              <a:rPr lang="en-US" dirty="0"/>
              <a:t> di features </a:t>
            </a:r>
            <a:r>
              <a:rPr lang="en-US" dirty="0" err="1"/>
              <a:t>sono</a:t>
            </a:r>
            <a:r>
              <a:rPr lang="en-US" dirty="0"/>
              <a:t>: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 template matching, </a:t>
            </a:r>
            <a:r>
              <a:rPr lang="en-US" dirty="0" err="1"/>
              <a:t>sulla</a:t>
            </a:r>
            <a:r>
              <a:rPr lang="en-US" dirty="0"/>
              <a:t> STFT ed </a:t>
            </a:r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ispirate</a:t>
            </a:r>
            <a:r>
              <a:rPr lang="en-US" dirty="0"/>
              <a:t> da precedent </a:t>
            </a:r>
            <a:r>
              <a:rPr lang="en-US" dirty="0" err="1"/>
              <a:t>lavori</a:t>
            </a:r>
            <a:r>
              <a:rPr lang="en-US" dirty="0"/>
              <a:t> di </a:t>
            </a:r>
            <a:r>
              <a:rPr lang="en-US" dirty="0" err="1"/>
              <a:t>letteratura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2/25/2025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2/25/2025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2/25/2025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microsoft.com/office/2007/relationships/hdphoto" Target="../media/hdphoto4.wdp"/><Relationship Id="rId9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6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15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0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1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2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89" y="2347415"/>
            <a:ext cx="11617622" cy="2543562"/>
          </a:xfrm>
        </p:spPr>
        <p:txBody>
          <a:bodyPr>
            <a:normAutofit/>
          </a:bodyPr>
          <a:lstStyle/>
          <a:p>
            <a:pPr algn="ctr"/>
            <a:r>
              <a:rPr lang="en-GB" sz="3600" noProof="0" dirty="0"/>
              <a:t>Signals classification to assist clinician decision-making in cardiac ablation for atrioventricular nodal </a:t>
            </a:r>
            <a:r>
              <a:rPr lang="en-GB" sz="3600" noProof="0" dirty="0" err="1"/>
              <a:t>reentry</a:t>
            </a:r>
            <a:r>
              <a:rPr lang="en-GB" sz="3600" noProof="0" dirty="0"/>
              <a:t> tachycardia</a:t>
            </a:r>
            <a:r>
              <a:rPr lang="en-GB" sz="4000" noProof="0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23504" y="5474260"/>
            <a:ext cx="3581307" cy="408268"/>
          </a:xfrm>
        </p:spPr>
        <p:txBody>
          <a:bodyPr>
            <a:normAutofit/>
          </a:bodyPr>
          <a:lstStyle/>
          <a:p>
            <a:r>
              <a:rPr lang="en-GB" sz="2000" noProof="0" dirty="0"/>
              <a:t>Candidate: 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5268876" y="6248043"/>
            <a:ext cx="1654247" cy="44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5</a:t>
            </a:r>
            <a:r>
              <a:rPr lang="en-GB" sz="1800" baseline="30000" noProof="0" dirty="0">
                <a:solidFill>
                  <a:prstClr val="white"/>
                </a:solidFill>
                <a:latin typeface="Calibri" panose="020F0502020204030204"/>
              </a:rPr>
              <a:t>th</a:t>
            </a: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 March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77FA0A5-F723-9A7B-BF68-F9EE141DB911}"/>
              </a:ext>
            </a:extLst>
          </p:cNvPr>
          <p:cNvSpPr txBox="1">
            <a:spLocks/>
          </p:cNvSpPr>
          <p:nvPr/>
        </p:nvSpPr>
        <p:spPr>
          <a:xfrm>
            <a:off x="287189" y="5474260"/>
            <a:ext cx="4338598" cy="108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noProof="0" dirty="0"/>
              <a:t>Supervisor: Simone Del Favero</a:t>
            </a:r>
          </a:p>
          <a:p>
            <a:pPr algn="l"/>
            <a:r>
              <a:rPr lang="en-GB" sz="2000" noProof="0" dirty="0"/>
              <a:t>Co-supervisor: Francesco </a:t>
            </a:r>
            <a:r>
              <a:rPr lang="en-GB" sz="2000" noProof="0" dirty="0" err="1"/>
              <a:t>Prendin</a:t>
            </a:r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10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6216" y="2870721"/>
                <a:ext cx="4957875" cy="2660904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Roving signal envelope definition:</a:t>
                </a:r>
              </a:p>
              <a:p>
                <a:pPr marL="0" indent="0">
                  <a:buNone/>
                </a:pPr>
                <a:endParaRPr lang="en-GB" sz="1400" b="0" i="1" noProof="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𝑟𝑜𝑣𝑇𝑟𝑎𝑐𝑒</m:t>
                              </m:r>
                              <m:sSup>
                                <m:sSupPr>
                                  <m:ctrlPr>
                                    <a:rPr lang="en-GB" sz="1400" b="0" i="1" noProof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1400" b="0" i="1" noProof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400" b="0" i="1" noProof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1400" b="0" i="1" noProof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1400" b="0" noProof="0" dirty="0"/>
              </a:p>
              <a:p>
                <a:pPr marL="0" indent="0">
                  <a:buNone/>
                </a:pPr>
                <a:r>
                  <a:rPr lang="en-GB" sz="1400" i="1" noProof="0" dirty="0"/>
                  <a:t>Where N=30.</a:t>
                </a:r>
              </a:p>
              <a:p>
                <a:pPr marL="0" indent="0" algn="ctr">
                  <a:buNone/>
                </a:pPr>
                <a:r>
                  <a:rPr lang="en-GB" sz="1600" b="1" noProof="0" dirty="0">
                    <a:solidFill>
                      <a:srgbClr val="C00000"/>
                    </a:solidFill>
                  </a:rPr>
                  <a:t>Active areas determination pipeline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400" b="1" noProof="0" dirty="0"/>
                  <a:t>Envelope derivative computing</a:t>
                </a:r>
                <a:r>
                  <a:rPr lang="en-GB" sz="1400" noProof="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1400" b="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400" noProof="0" dirty="0"/>
              </a:p>
              <a:p>
                <a:pPr>
                  <a:buFont typeface="+mj-lt"/>
                  <a:buAutoNum type="arabicPeriod"/>
                </a:pPr>
                <a:r>
                  <a:rPr lang="en-GB" sz="1400" b="1" noProof="0" dirty="0"/>
                  <a:t>Derivative thresholding</a:t>
                </a:r>
                <a:r>
                  <a:rPr lang="en-GB" sz="1400" noProof="0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400" b="1" noProof="0" dirty="0"/>
                  <a:t>Active areas time thresholds definition</a:t>
                </a:r>
                <a:endParaRPr lang="en-GB" sz="1400" noProof="0" dirty="0"/>
              </a:p>
              <a:p>
                <a:pPr>
                  <a:buFont typeface="+mj-lt"/>
                  <a:buAutoNum type="arabicPeriod"/>
                </a:pPr>
                <a:endParaRPr lang="en-GB" sz="400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6216" y="2870721"/>
                <a:ext cx="4957875" cy="2660904"/>
              </a:xfrm>
              <a:blipFill>
                <a:blip r:embed="rId3"/>
                <a:stretch>
                  <a:fillRect l="-492" t="-1147" b="-1766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5319573" y="1755150"/>
            <a:ext cx="6582054" cy="40694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F2396DB-F8E3-8893-F02F-375B5568F1B8}"/>
              </a:ext>
            </a:extLst>
          </p:cNvPr>
          <p:cNvSpPr/>
          <p:nvPr/>
        </p:nvSpPr>
        <p:spPr>
          <a:xfrm>
            <a:off x="410803" y="1543556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noProof="0" dirty="0">
                <a:solidFill>
                  <a:schemeClr val="tx1"/>
                </a:solidFill>
              </a:rPr>
              <a:t>Active area</a:t>
            </a:r>
            <a:r>
              <a:rPr lang="en-GB" sz="1600" noProof="0" dirty="0">
                <a:solidFill>
                  <a:schemeClr val="tx1"/>
                </a:solidFill>
              </a:rPr>
              <a:t>: portion of signal with electrical activity characterised by peaks presence</a:t>
            </a:r>
          </a:p>
        </p:txBody>
      </p: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Envelope 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7C4012-76F4-D38A-E0AA-2E6379F4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82" y="1605757"/>
            <a:ext cx="4957875" cy="4054379"/>
          </a:xfrm>
          <a:ln w="19050">
            <a:noFill/>
          </a:ln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Number of active area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Signal and envelope peaks absolute values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noProof="0" dirty="0"/>
              <a:t>In order of magnitude</a:t>
            </a:r>
            <a:r>
              <a:rPr lang="en-GB" sz="1400" noProof="0" dirty="0"/>
              <a:t>: Dominant, Subdominant, Minor  peak value and time </a:t>
            </a:r>
            <a:r>
              <a:rPr lang="en-GB" sz="1100" noProof="0" dirty="0"/>
              <a:t>(3 features from </a:t>
            </a:r>
            <a:r>
              <a:rPr lang="en-GB" sz="1100" noProof="0" dirty="0" err="1"/>
              <a:t>Rov</a:t>
            </a:r>
            <a:r>
              <a:rPr lang="en-GB" sz="1100" noProof="0" dirty="0"/>
              <a:t> signal + 3 features from envelope signal)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noProof="0" dirty="0"/>
              <a:t>In order of occurrence</a:t>
            </a:r>
            <a:r>
              <a:rPr lang="en-GB" sz="1400" noProof="0" dirty="0"/>
              <a:t>: First, Second, Third peak value and time </a:t>
            </a:r>
            <a:r>
              <a:rPr lang="en-GB" sz="1100" noProof="0" dirty="0"/>
              <a:t>(3 features from </a:t>
            </a:r>
            <a:r>
              <a:rPr lang="en-GB" sz="1100" noProof="0" dirty="0" err="1"/>
              <a:t>Rov</a:t>
            </a:r>
            <a:r>
              <a:rPr lang="en-GB" sz="1100" noProof="0" dirty="0"/>
              <a:t> signal + 3 features from envelope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Duration of active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Silent phase within signal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Ratios between couple of features</a:t>
            </a:r>
            <a:endParaRPr lang="en-GB" sz="600" noProof="0" dirty="0"/>
          </a:p>
          <a:p>
            <a:pPr marL="0" indent="0">
              <a:buNone/>
            </a:pPr>
            <a:endParaRPr lang="en-GB" sz="1600" noProof="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0AA28BA-9653-1CF3-73E9-AFF20CA8A813}"/>
              </a:ext>
            </a:extLst>
          </p:cNvPr>
          <p:cNvGrpSpPr/>
          <p:nvPr/>
        </p:nvGrpSpPr>
        <p:grpSpPr>
          <a:xfrm>
            <a:off x="5605272" y="1671811"/>
            <a:ext cx="6389954" cy="3774325"/>
            <a:chOff x="269748" y="2697378"/>
            <a:chExt cx="6121400" cy="3808616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45FC9BE-D909-3274-C086-D146E3694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94F144CF-DDA7-7989-D913-5E9962ECFBCB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266E3474-D0D6-B582-BF39-B5AA8A29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47812EDA-B751-9499-7BA9-457EEBFF000A}"/>
              </a:ext>
            </a:extLst>
          </p:cNvPr>
          <p:cNvSpPr/>
          <p:nvPr/>
        </p:nvSpPr>
        <p:spPr>
          <a:xfrm>
            <a:off x="8011668" y="3326300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987439FE-DBAA-8742-1303-BF2A1870A628}"/>
              </a:ext>
            </a:extLst>
          </p:cNvPr>
          <p:cNvSpPr/>
          <p:nvPr/>
        </p:nvSpPr>
        <p:spPr>
          <a:xfrm>
            <a:off x="8464529" y="3931549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00057F7C-6850-631D-B205-07E46321E1F9}"/>
              </a:ext>
            </a:extLst>
          </p:cNvPr>
          <p:cNvSpPr/>
          <p:nvPr/>
        </p:nvSpPr>
        <p:spPr>
          <a:xfrm>
            <a:off x="9002808" y="2710539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rgbClr val="002060"/>
              </a:solidFill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74F71A9-3CF2-5F98-DB33-04D806EDD6D4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3D2B421-C794-1008-B258-117766EB8C67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8D80A6C-9526-9D14-796F-16E8E6C725AD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2F84BAA-FA77-0C71-A3FF-D05A30007BAF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4611708-E384-76FF-1E55-7407DBDDCE94}"/>
              </a:ext>
            </a:extLst>
          </p:cNvPr>
          <p:cNvSpPr/>
          <p:nvPr/>
        </p:nvSpPr>
        <p:spPr>
          <a:xfrm>
            <a:off x="650240" y="1651361"/>
            <a:ext cx="650240" cy="203200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6F4B694-53BB-0BF0-AD2A-28C9F1C4EF05}"/>
              </a:ext>
            </a:extLst>
          </p:cNvPr>
          <p:cNvSpPr/>
          <p:nvPr/>
        </p:nvSpPr>
        <p:spPr>
          <a:xfrm>
            <a:off x="2130064" y="1964728"/>
            <a:ext cx="457035" cy="203200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8CBEF2-E7F5-25B7-E88F-9372AACF9989}"/>
              </a:ext>
            </a:extLst>
          </p:cNvPr>
          <p:cNvSpPr/>
          <p:nvPr/>
        </p:nvSpPr>
        <p:spPr>
          <a:xfrm>
            <a:off x="650240" y="3452548"/>
            <a:ext cx="683260" cy="203200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/>
      <p:bldP spid="25" grpId="0"/>
      <p:bldP spid="26" grpId="0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Template definition</a:t>
                </a:r>
                <a:r>
                  <a:rPr lang="en-GB" sz="1400" noProof="0" dirty="0"/>
                  <a:t>:</a:t>
                </a:r>
                <a:r>
                  <a:rPr lang="en-GB" sz="1600" noProof="0" dirty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1400" i="1" noProof="0" dirty="0"/>
                  <a:t>Template 1</a:t>
                </a:r>
                <a:r>
                  <a:rPr lang="en-GB" sz="1400" noProof="0" dirty="0"/>
                  <a:t>:  single period of length T=0.05s, biphasic wave.</a:t>
                </a:r>
              </a:p>
              <a:p>
                <a:r>
                  <a:rPr lang="en-GB" sz="1400" i="1" noProof="0" dirty="0"/>
                  <a:t>Template 2</a:t>
                </a:r>
                <a:r>
                  <a:rPr lang="en-GB" sz="1400" noProof="0" dirty="0"/>
                  <a:t>: single period of length T=0.05s, complex-shaped wave.</a:t>
                </a:r>
                <a:endParaRPr lang="en-GB" sz="1200" noProof="0" dirty="0"/>
              </a:p>
              <a:p>
                <a:pPr marL="0" indent="0">
                  <a:buNone/>
                </a:pPr>
                <a:endParaRPr lang="en-GB" sz="1400" b="1" noProof="0" dirty="0"/>
              </a:p>
              <a:p>
                <a:pPr marL="0" indent="0">
                  <a:buNone/>
                </a:pPr>
                <a:r>
                  <a:rPr lang="en-GB" sz="1400" b="1" noProof="0" dirty="0"/>
                  <a:t>Cross-correlation</a:t>
                </a:r>
                <a:r>
                  <a:rPr lang="en-GB" sz="1400" noProof="0" dirty="0"/>
                  <a:t> </a:t>
                </a:r>
                <a:r>
                  <a:rPr lang="en-GB" sz="1400" b="1" noProof="0" dirty="0"/>
                  <a:t>signal</a:t>
                </a:r>
                <a:r>
                  <a:rPr lang="en-GB" sz="1400" noProof="0" dirty="0"/>
                  <a:t> computation: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400" b="0" noProof="0" dirty="0"/>
              </a:p>
              <a:p>
                <a:pPr marL="0" indent="0">
                  <a:buNone/>
                </a:pPr>
                <a:r>
                  <a:rPr lang="en-GB" sz="1400" i="1" noProof="0" dirty="0"/>
                  <a:t>Where both roving trace and template were normalised.</a:t>
                </a:r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blipFill>
                <a:blip r:embed="rId3"/>
                <a:stretch>
                  <a:fillRect l="-284" t="-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0932" y="2456694"/>
            <a:ext cx="3810334" cy="28577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607" y="2456693"/>
            <a:ext cx="3810334" cy="2857751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A58B5EE-51D9-D0F2-070A-5D6689B2B0E6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</p:txBody>
      </p: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F399-9425-2EC3-2C71-E63E6FBB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68F69-CC65-3298-D6C2-47E12412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Template matching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B37A1A-C3D7-FAF0-9001-CAA50DB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36B6EF0-0DCC-8C1A-2490-47096BED6DD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5906599-C3D3-F5EB-B1C6-B9BC2C6E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01"/>
            <a:ext cx="4422829" cy="2675883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noProof="0" dirty="0"/>
              <a:t>For each template:</a:t>
            </a:r>
          </a:p>
          <a:p>
            <a:r>
              <a:rPr lang="en-GB" sz="1600" noProof="0" dirty="0"/>
              <a:t>Cross-correlation signal maximum value </a:t>
            </a:r>
          </a:p>
          <a:p>
            <a:r>
              <a:rPr lang="en-GB" sz="1600" noProof="0" dirty="0"/>
              <a:t>Cross-correlation signal maximum time position</a:t>
            </a:r>
          </a:p>
          <a:p>
            <a:r>
              <a:rPr lang="en-GB" sz="1600" noProof="0" dirty="0"/>
              <a:t>Cross-correlation signal energy</a:t>
            </a:r>
            <a:endParaRPr lang="en-GB" sz="1400" noProof="0" dirty="0"/>
          </a:p>
          <a:p>
            <a:pPr marL="0" indent="0">
              <a:buNone/>
            </a:pPr>
            <a:endParaRPr lang="en-GB" sz="1050" noProof="0" dirty="0"/>
          </a:p>
          <a:p>
            <a:pPr>
              <a:buFont typeface="+mj-lt"/>
              <a:buAutoNum type="arabicPeriod"/>
            </a:pPr>
            <a:endParaRPr lang="en-GB" sz="600" noProof="0" dirty="0"/>
          </a:p>
          <a:p>
            <a:pPr marL="0" indent="0">
              <a:buNone/>
            </a:pPr>
            <a:endParaRPr lang="en-GB" sz="1600" noProof="0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898900C-3E36-3976-5898-20D0BD3087BE}"/>
              </a:ext>
            </a:extLst>
          </p:cNvPr>
          <p:cNvGrpSpPr/>
          <p:nvPr/>
        </p:nvGrpSpPr>
        <p:grpSpPr>
          <a:xfrm>
            <a:off x="5508962" y="1493781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F4711DA1-5B16-9876-78C4-8F3978A48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DA345AC8-1D86-EBE6-99C5-445300C871B3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4B3C3CF0-7B90-09BF-BCD9-4E839148DE64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61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200" b="0" i="1" noProof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noProof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200" b="0" i="1" noProof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4B3C3CF0-7B90-09BF-BCD9-4E839148D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61555"/>
                </a:xfrm>
                <a:prstGeom prst="rect">
                  <a:avLst/>
                </a:prstGeom>
                <a:blipFill>
                  <a:blip r:embed="rId4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6973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F800D292-C3B8-F9CC-B219-CF06E6E6BBEC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71372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Short-time Fourier Transformation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14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STFT definition</a:t>
                </a:r>
                <a:r>
                  <a:rPr lang="en-GB" sz="1400" noProof="0" dirty="0"/>
                  <a:t>: 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400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400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noProof="0" dirty="0"/>
              </a:p>
              <a:p>
                <a:pPr marL="0" indent="0">
                  <a:buNone/>
                </a:pPr>
                <a:r>
                  <a:rPr lang="en-GB" sz="1400" i="1" noProof="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i="1" noProof="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i="1" noProof="0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i="1" noProof="0" dirty="0">
                    <a:solidFill>
                      <a:schemeClr val="tx1"/>
                    </a:solidFill>
                  </a:rPr>
                  <a:t>(overlapping 30%) of length M=64, centred into m.</a:t>
                </a:r>
                <a:endParaRPr lang="en-GB" sz="1400" i="1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blipFill>
                <a:blip r:embed="rId3"/>
                <a:stretch>
                  <a:fillRect l="-409" t="-10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739DB-8358-DE71-8319-5D769C99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B171BF-12BB-0725-8F62-BBAE31FB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STFT features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60E3F5-6FAE-196B-FE99-98FEE5E8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E082C32-2BE2-CF42-608E-09711A2F677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05E37F3-DA39-E9D0-650E-1B09F3D3F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47" y="1735639"/>
            <a:ext cx="4245865" cy="3833057"/>
          </a:xfrm>
          <a:ln w="19050">
            <a:noFill/>
          </a:ln>
        </p:spPr>
        <p:txBody>
          <a:bodyPr>
            <a:noAutofit/>
          </a:bodyPr>
          <a:lstStyle/>
          <a:p>
            <a:r>
              <a:rPr lang="en-GB" sz="1600" b="1" noProof="0" dirty="0"/>
              <a:t>Average</a:t>
            </a:r>
            <a:r>
              <a:rPr lang="en-GB" sz="1600" noProof="0" dirty="0"/>
              <a:t> power (average of pixels)</a:t>
            </a:r>
          </a:p>
          <a:p>
            <a:r>
              <a:rPr lang="en-GB" sz="1600" b="1" noProof="0" dirty="0"/>
              <a:t>Maximum</a:t>
            </a:r>
            <a:r>
              <a:rPr lang="en-GB" sz="1600" noProof="0" dirty="0"/>
              <a:t> power (maximum pixel value)</a:t>
            </a:r>
          </a:p>
          <a:p>
            <a:r>
              <a:rPr lang="en-GB" sz="1600" b="1" noProof="0" dirty="0"/>
              <a:t>Minium</a:t>
            </a:r>
            <a:r>
              <a:rPr lang="en-GB" sz="1600" noProof="0" dirty="0"/>
              <a:t> power (minimum pixel value)</a:t>
            </a:r>
          </a:p>
          <a:p>
            <a:r>
              <a:rPr lang="en-GB" sz="1600" b="1" noProof="0" dirty="0"/>
              <a:t>Standard</a:t>
            </a:r>
            <a:r>
              <a:rPr lang="en-GB" sz="1600" noProof="0" dirty="0"/>
              <a:t> </a:t>
            </a:r>
            <a:r>
              <a:rPr lang="en-GB" sz="1600" b="1" noProof="0" dirty="0"/>
              <a:t>deviation</a:t>
            </a:r>
            <a:r>
              <a:rPr lang="en-GB" sz="1600" noProof="0" dirty="0"/>
              <a:t> of power values (pixels values)</a:t>
            </a:r>
          </a:p>
          <a:p>
            <a:pPr marL="0" indent="0">
              <a:buNone/>
            </a:pPr>
            <a:endParaRPr lang="en-GB" sz="1600" noProof="0" dirty="0"/>
          </a:p>
          <a:p>
            <a:pPr marL="0" indent="0">
              <a:buNone/>
            </a:pPr>
            <a:r>
              <a:rPr lang="en-GB" sz="1600" noProof="0" dirty="0"/>
              <a:t>Computed into:</a:t>
            </a:r>
          </a:p>
          <a:p>
            <a:r>
              <a:rPr lang="en-GB" sz="1600" b="1" noProof="0" dirty="0">
                <a:solidFill>
                  <a:srgbClr val="002060"/>
                </a:solidFill>
              </a:rPr>
              <a:t>low frequency sub-band</a:t>
            </a:r>
            <a:r>
              <a:rPr lang="en-GB" sz="1600" noProof="0" dirty="0">
                <a:solidFill>
                  <a:srgbClr val="002060"/>
                </a:solidFill>
              </a:rPr>
              <a:t>: </a:t>
            </a:r>
            <a:r>
              <a:rPr lang="en-GB" sz="1600" b="1" noProof="0" dirty="0">
                <a:solidFill>
                  <a:srgbClr val="002060"/>
                </a:solidFill>
              </a:rPr>
              <a:t>0-75 Hz</a:t>
            </a:r>
          </a:p>
          <a:p>
            <a:r>
              <a:rPr lang="en-GB" sz="1600" b="1" noProof="0" dirty="0">
                <a:solidFill>
                  <a:schemeClr val="accent2">
                    <a:lumMod val="75000"/>
                  </a:schemeClr>
                </a:solidFill>
              </a:rPr>
              <a:t>medium frequency-sub-band</a:t>
            </a:r>
            <a:r>
              <a:rPr lang="en-GB" sz="1600" noProof="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GB" sz="1600" b="1" noProof="0" dirty="0">
                <a:solidFill>
                  <a:schemeClr val="accent2">
                    <a:lumMod val="75000"/>
                  </a:schemeClr>
                </a:solidFill>
              </a:rPr>
              <a:t>75-150 Hz</a:t>
            </a:r>
          </a:p>
          <a:p>
            <a:r>
              <a:rPr lang="en-GB" sz="1600" b="1" noProof="0" dirty="0">
                <a:solidFill>
                  <a:srgbClr val="FF0000"/>
                </a:solidFill>
              </a:rPr>
              <a:t>high frequency sub-band</a:t>
            </a:r>
            <a:r>
              <a:rPr lang="en-GB" sz="1600" noProof="0" dirty="0">
                <a:solidFill>
                  <a:srgbClr val="FF0000"/>
                </a:solidFill>
              </a:rPr>
              <a:t>: </a:t>
            </a:r>
            <a:r>
              <a:rPr lang="en-GB" sz="1600" b="1" noProof="0" dirty="0">
                <a:solidFill>
                  <a:srgbClr val="FF0000"/>
                </a:solidFill>
              </a:rPr>
              <a:t>150-350 Hz</a:t>
            </a:r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4E80920-F08A-DD26-691D-76BFDD59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2596AC6-59E5-437D-A75B-EB319C563C2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DC45B3F-0D45-E556-E310-0FE71A32E753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B5D5F27-EBA6-3303-C9BF-09DCFE6DFAD1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7F65DA-73B0-2097-F67F-E397136639AB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EC1640-9D96-DB60-EC65-DC40B45F95B9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CD96AF4-0B85-2ABC-843B-DCF5243E7EB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10D8BC3-534D-467B-1A1A-9F99F255B6D3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D437E7F-40CD-AB13-8170-46518EE6F1E0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784DD7B-7ACF-E7A8-4503-326FC42CDD64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2ACD4-7764-8CF4-AB75-F7AB84701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0CFB3-F016-D721-12F4-CA41855F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Literature inspired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A38498-36A5-4ED3-69E8-297A30D01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4168" y="4898899"/>
            <a:ext cx="2743200" cy="365125"/>
          </a:xfrm>
        </p:spPr>
        <p:txBody>
          <a:bodyPr/>
          <a:lstStyle/>
          <a:p>
            <a:fld id="{2FA0223F-D95A-431D-9A71-EDA7FA0C2F5B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A0F97A6-BB30-AF0A-F6D7-75B37291393A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EBC0FBB3-B1DC-8130-C199-AC7EE3A3F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i="1" noProof="0" dirty="0"/>
                  <a:t>Fragmentation: </a:t>
                </a:r>
                <a:r>
                  <a:rPr lang="en-GB" sz="1400" noProof="0" dirty="0"/>
                  <a:t>number of peaks overshooting the threshold</a:t>
                </a:r>
              </a:p>
              <a:p>
                <a:pPr marL="0" indent="0">
                  <a:buNone/>
                </a:pPr>
                <a:endParaRPr lang="en-GB" sz="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=0.75∗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𝑟𝑜𝑣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 noProof="0" dirty="0"/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EBC0FBB3-B1DC-8130-C199-AC7EE3A3F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blipFill>
                <a:blip r:embed="rId3"/>
                <a:stretch>
                  <a:fillRect l="-426" t="-4717" b="-396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706E73D3-0B1E-03AC-FBBB-473EBFBD27B8}"/>
                  </a:ext>
                </a:extLst>
              </p:cNvPr>
              <p:cNvSpPr/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Peak-to-Peak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𝒑𝒑</m:t>
                        </m:r>
                      </m:sub>
                    </m:sSub>
                  </m:oMath>
                </a14:m>
                <a:endParaRPr lang="en-GB" sz="1600" b="1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706E73D3-0B1E-03AC-FBBB-473EBFBD2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blipFill>
                <a:blip r:embed="rId4"/>
                <a:stretch>
                  <a:fillRect b="-7246"/>
                </a:stretch>
              </a:blip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74848BC-0E19-7736-D085-FD66B18A6BD6}"/>
              </a:ext>
            </a:extLst>
          </p:cNvPr>
          <p:cNvSpPr/>
          <p:nvPr/>
        </p:nvSpPr>
        <p:spPr>
          <a:xfrm>
            <a:off x="6897626" y="1579360"/>
            <a:ext cx="4296781" cy="38837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magine 1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A417CD1C-46D1-FD0A-7245-C9E980ACB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AF77FB40-0EC1-3E12-2001-35BD75C1AE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buNone/>
                </a:pPr>
                <a:r>
                  <a:rPr lang="en-GB" sz="1400" b="1" i="1" dirty="0"/>
                  <a:t>Peak-to-Peak amplitude: </a:t>
                </a:r>
                <a:r>
                  <a:rPr lang="en-GB" sz="1400" dirty="0"/>
                  <a:t>amplitude of the signal between the maximum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1400" dirty="0"/>
                  <a:t>) and minimum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GB" sz="1400" dirty="0"/>
                  <a:t>) peak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GB" sz="60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900" i="1" dirty="0"/>
              </a:p>
              <a:p>
                <a:pPr>
                  <a:spcBef>
                    <a:spcPts val="600"/>
                  </a:spcBef>
                  <a:buFont typeface="+mj-lt"/>
                  <a:buAutoNum type="arabicPeriod"/>
                </a:pPr>
                <a:endParaRPr lang="en-GB" sz="400" i="1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endParaRPr lang="en-GB" sz="1200" dirty="0"/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AF77FB40-0EC1-3E12-2001-35BD75C1A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blipFill>
                <a:blip r:embed="rId6"/>
                <a:stretch>
                  <a:fillRect l="-426" t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FE99AFA8-2A76-A277-4066-5D9CFCB00CA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243E6FBC-A276-0B8F-DEA0-7EFABC658FB5}"/>
              </a:ext>
            </a:extLst>
          </p:cNvPr>
          <p:cNvGrpSpPr/>
          <p:nvPr/>
        </p:nvGrpSpPr>
        <p:grpSpPr>
          <a:xfrm>
            <a:off x="3351530" y="3534805"/>
            <a:ext cx="5530850" cy="1524000"/>
            <a:chOff x="3351530" y="3534805"/>
            <a:chExt cx="5530850" cy="1524000"/>
          </a:xfrm>
        </p:grpSpPr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528FA85E-5A74-1ED6-7E76-748A10E3C8E3}"/>
                </a:ext>
              </a:extLst>
            </p:cNvPr>
            <p:cNvCxnSpPr>
              <a:cxnSpLocks/>
            </p:cNvCxnSpPr>
            <p:nvPr/>
          </p:nvCxnSpPr>
          <p:spPr>
            <a:xfrm>
              <a:off x="6523228" y="3542542"/>
              <a:ext cx="0" cy="151626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96BECC58-E0C8-126B-384A-127DFD7F45D5}"/>
                </a:ext>
              </a:extLst>
            </p:cNvPr>
            <p:cNvCxnSpPr/>
            <p:nvPr/>
          </p:nvCxnSpPr>
          <p:spPr>
            <a:xfrm>
              <a:off x="6151880" y="3534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29DF91D9-67AE-FD72-8D29-D1E519B63520}"/>
                </a:ext>
              </a:extLst>
            </p:cNvPr>
            <p:cNvCxnSpPr/>
            <p:nvPr/>
          </p:nvCxnSpPr>
          <p:spPr>
            <a:xfrm>
              <a:off x="6123940" y="5058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92A3A0A-F08F-5BA1-BC5A-6B4846B911B2}"/>
                    </a:ext>
                  </a:extLst>
                </p:cNvPr>
                <p:cNvSpPr txBox="1"/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𝒑𝒑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92A3A0A-F08F-5BA1-BC5A-6B4846B91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3D4CD748-EE96-9AB5-7BF9-C36DDB4C9E67}"/>
                </a:ext>
              </a:extLst>
            </p:cNvPr>
            <p:cNvCxnSpPr>
              <a:cxnSpLocks/>
            </p:cNvCxnSpPr>
            <p:nvPr/>
          </p:nvCxnSpPr>
          <p:spPr>
            <a:xfrm>
              <a:off x="3351530" y="4030105"/>
              <a:ext cx="54838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7E068067-381C-82A5-F6CB-400D7CA299FD}"/>
                    </a:ext>
                  </a:extLst>
                </p:cNvPr>
                <p:cNvSpPr txBox="1"/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sz="1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7E068067-381C-82A5-F6CB-400D7CA29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3CBCEA9A-0EE2-63DB-D22F-513A1B340F6E}"/>
              </a:ext>
            </a:extLst>
          </p:cNvPr>
          <p:cNvSpPr txBox="1">
            <a:spLocks/>
          </p:cNvSpPr>
          <p:nvPr/>
        </p:nvSpPr>
        <p:spPr>
          <a:xfrm>
            <a:off x="638885" y="5845801"/>
            <a:ext cx="11386670" cy="88064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Features </a:t>
            </a:r>
            <a:r>
              <a:rPr lang="en-GB" sz="1400" noProof="0" dirty="0"/>
              <a:t>based</a:t>
            </a:r>
            <a:r>
              <a:rPr lang="en-GB" sz="1400" dirty="0"/>
              <a:t> on the study of  </a:t>
            </a:r>
            <a:r>
              <a:rPr lang="en-GB" sz="1400" i="1" dirty="0">
                <a:effectLst/>
              </a:rPr>
              <a:t>G. </a:t>
            </a:r>
            <a:r>
              <a:rPr lang="en-GB" sz="1400" i="1" dirty="0" err="1">
                <a:effectLst/>
              </a:rPr>
              <a:t>Baldazzi</a:t>
            </a:r>
            <a:r>
              <a:rPr lang="en-GB" sz="1400" i="1" dirty="0">
                <a:effectLst/>
              </a:rPr>
              <a:t>, M. </a:t>
            </a:r>
            <a:r>
              <a:rPr lang="en-GB" sz="1400" i="1" dirty="0" err="1">
                <a:effectLst/>
              </a:rPr>
              <a:t>Orrù</a:t>
            </a:r>
            <a:r>
              <a:rPr lang="en-GB" sz="1400" i="1" dirty="0">
                <a:effectLst/>
              </a:rPr>
              <a:t>, G. Viola, e D. Pani, «</a:t>
            </a:r>
            <a:r>
              <a:rPr lang="en-GB" sz="1400" b="1" i="1" dirty="0">
                <a:effectLst/>
              </a:rPr>
              <a:t>Computer-aided detection of arrhythmogenic sites in post-ischemic ventricular tachycardia</a:t>
            </a:r>
            <a:r>
              <a:rPr lang="en-GB" sz="1400" i="1" dirty="0">
                <a:effectLst/>
              </a:rPr>
              <a:t>», Sci Rep, vol. 13, fasc. 1, p. 6906, </a:t>
            </a:r>
            <a:r>
              <a:rPr lang="en-GB" sz="1400" i="1" dirty="0" err="1">
                <a:effectLst/>
              </a:rPr>
              <a:t>apr.</a:t>
            </a:r>
            <a:r>
              <a:rPr lang="en-GB" sz="1400" i="1" dirty="0">
                <a:effectLst/>
              </a:rPr>
              <a:t> 2023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400" b="1" i="1" dirty="0"/>
              <a:t> </a:t>
            </a:r>
            <a:endParaRPr lang="en-GB" sz="1400" i="1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endParaRPr lang="en-GB" sz="1400" i="1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5014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Features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10" name="Immagine 9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F666345-76F1-81D9-918B-7CFD6442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80" y="1483303"/>
            <a:ext cx="5276841" cy="4828109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8AA6AEF-4823-FEB0-C13E-4C590165B0D5}"/>
              </a:ext>
            </a:extLst>
          </p:cNvPr>
          <p:cNvSpPr/>
          <p:nvPr/>
        </p:nvSpPr>
        <p:spPr>
          <a:xfrm>
            <a:off x="609858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Original feature set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E6A2C3C-5987-5527-4723-609F4C0EE338}"/>
              </a:ext>
            </a:extLst>
          </p:cNvPr>
          <p:cNvSpPr/>
          <p:nvPr/>
        </p:nvSpPr>
        <p:spPr>
          <a:xfrm>
            <a:off x="753493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87 features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6D3E38-D54F-8781-C6BF-744155F828D9}"/>
              </a:ext>
            </a:extLst>
          </p:cNvPr>
          <p:cNvSpPr/>
          <p:nvPr/>
        </p:nvSpPr>
        <p:spPr>
          <a:xfrm>
            <a:off x="9362440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Final feature set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BA3C38A-5002-01E7-A542-AB9D18A45180}"/>
              </a:ext>
            </a:extLst>
          </p:cNvPr>
          <p:cNvSpPr/>
          <p:nvPr/>
        </p:nvSpPr>
        <p:spPr>
          <a:xfrm>
            <a:off x="9506075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56 features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F98341B-E102-453E-3897-ABBD849218FF}"/>
              </a:ext>
            </a:extLst>
          </p:cNvPr>
          <p:cNvSpPr/>
          <p:nvPr/>
        </p:nvSpPr>
        <p:spPr>
          <a:xfrm>
            <a:off x="2966259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FA4FD1E-88BF-3917-1995-9EE79FD547F4}"/>
              </a:ext>
            </a:extLst>
          </p:cNvPr>
          <p:cNvSpPr/>
          <p:nvPr/>
        </p:nvSpPr>
        <p:spPr>
          <a:xfrm>
            <a:off x="8764127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DBE84-4906-BB73-1F39-9FD3D51A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26EC5-E219-42BC-F819-A60FD232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Classification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E09F7-2A75-3C0F-8684-56B89593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4EA47C1-ABB7-7E8C-F4A3-FFC967CE5AE9}"/>
              </a:ext>
            </a:extLst>
          </p:cNvPr>
          <p:cNvSpPr/>
          <p:nvPr/>
        </p:nvSpPr>
        <p:spPr>
          <a:xfrm>
            <a:off x="4724400" y="1443769"/>
            <a:ext cx="274320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Feature extraction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2F09C6-F58A-EF2B-4AE8-CCA362DA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7600" y="3000258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8486-65F0-28DB-F57B-2858F6F3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362" y="2934415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CEEFD94-41D7-18B1-FCE6-AE5BF81C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080" y="2912210"/>
            <a:ext cx="1149448" cy="1067344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B652516-FE2E-59AF-A070-F474511D8F77}"/>
              </a:ext>
            </a:extLst>
          </p:cNvPr>
          <p:cNvSpPr/>
          <p:nvPr/>
        </p:nvSpPr>
        <p:spPr>
          <a:xfrm>
            <a:off x="7736363" y="4183410"/>
            <a:ext cx="342571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Leave-One-Patient-Out cross validation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25F182B-8ACD-DB32-131F-A8CC7A6C3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7038" y="4751628"/>
            <a:ext cx="2277093" cy="1229504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31C2E557-009A-D8C9-E69D-44F7FE5D6938}"/>
              </a:ext>
            </a:extLst>
          </p:cNvPr>
          <p:cNvSpPr/>
          <p:nvPr/>
        </p:nvSpPr>
        <p:spPr>
          <a:xfrm>
            <a:off x="9413386" y="3980515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8296A48-BCD2-CA47-4DA9-7CE9ABA21DCA}"/>
              </a:ext>
            </a:extLst>
          </p:cNvPr>
          <p:cNvSpPr/>
          <p:nvPr/>
        </p:nvSpPr>
        <p:spPr>
          <a:xfrm>
            <a:off x="8153398" y="220185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Machine learning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7FDEEC-9896-B2BC-8856-DB6A546747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8469" y="3050790"/>
            <a:ext cx="962025" cy="962025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F0811F4-E0CD-EF09-B6E2-14602897D318}"/>
              </a:ext>
            </a:extLst>
          </p:cNvPr>
          <p:cNvSpPr/>
          <p:nvPr/>
        </p:nvSpPr>
        <p:spPr>
          <a:xfrm>
            <a:off x="1297883" y="2207388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Knowledge based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0ACEFD-1A84-7EDB-37CB-E6E4545257E6}"/>
              </a:ext>
            </a:extLst>
          </p:cNvPr>
          <p:cNvSpPr/>
          <p:nvPr/>
        </p:nvSpPr>
        <p:spPr>
          <a:xfrm>
            <a:off x="7598611" y="2674590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Tree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84BCA3F-D094-93DE-1069-3D4614F4F736}"/>
              </a:ext>
            </a:extLst>
          </p:cNvPr>
          <p:cNvSpPr/>
          <p:nvPr/>
        </p:nvSpPr>
        <p:spPr>
          <a:xfrm>
            <a:off x="9043984" y="2665604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MLR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F472EE9-F4BC-9A4D-89E4-8C81FB1CC732}"/>
              </a:ext>
            </a:extLst>
          </p:cNvPr>
          <p:cNvSpPr/>
          <p:nvPr/>
        </p:nvSpPr>
        <p:spPr>
          <a:xfrm>
            <a:off x="10415585" y="2653268"/>
            <a:ext cx="962025" cy="2721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02060"/>
                </a:solidFill>
              </a:rPr>
              <a:t>SVM</a:t>
            </a:r>
            <a:r>
              <a:rPr lang="en-GB" sz="1400" b="1" noProof="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686976A1-1BAD-9098-00D3-9C67FA7E5E05}"/>
              </a:ext>
            </a:extLst>
          </p:cNvPr>
          <p:cNvSpPr/>
          <p:nvPr/>
        </p:nvSpPr>
        <p:spPr>
          <a:xfrm>
            <a:off x="2597861" y="4319250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683543E-6578-AE38-62B3-A208FC9DAD5F}"/>
              </a:ext>
            </a:extLst>
          </p:cNvPr>
          <p:cNvSpPr/>
          <p:nvPr/>
        </p:nvSpPr>
        <p:spPr>
          <a:xfrm>
            <a:off x="1908690" y="2674590"/>
            <a:ext cx="1664826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Set of rules </a:t>
            </a: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117CB4FF-8985-5B4F-0616-4A976146482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183495" y="294883"/>
            <a:ext cx="398494" cy="342651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F659AE0D-FF22-0749-6B3D-BE6D31DF8E75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16200000" flipH="1">
            <a:off x="7614017" y="290877"/>
            <a:ext cx="392965" cy="3428998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0AA9BED-A6C3-20E7-CA07-92390A26ED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1997" y="4656142"/>
            <a:ext cx="2034967" cy="1614618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D4A6A785-7630-D0A5-CCB1-52F3A2EE7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2071" y="4656142"/>
            <a:ext cx="2034967" cy="16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01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4B6B8-678A-6E0F-4A66-CE986DF0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D2197-9DFA-D309-2B31-51C1B5EA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Classification performance assessment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DBD2C-6512-9EEA-FC65-461881E5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B0B0E63-BE0B-E582-C53B-18ADEE1ADF9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F25A70-25F8-BA49-97A1-9FD8F202A212}"/>
              </a:ext>
            </a:extLst>
          </p:cNvPr>
          <p:cNvSpPr/>
          <p:nvPr/>
        </p:nvSpPr>
        <p:spPr>
          <a:xfrm>
            <a:off x="1755083" y="149751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Confusion matrix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07B7BCC-98DD-8229-FF72-E3AD68D0E6BB}"/>
              </a:ext>
            </a:extLst>
          </p:cNvPr>
          <p:cNvGrpSpPr/>
          <p:nvPr/>
        </p:nvGrpSpPr>
        <p:grpSpPr>
          <a:xfrm>
            <a:off x="606399" y="2080260"/>
            <a:ext cx="3986569" cy="3374136"/>
            <a:chOff x="606399" y="2080260"/>
            <a:chExt cx="3986569" cy="337413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55A69F-4780-A733-7706-2946B6D4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38" r="15041"/>
            <a:stretch/>
          </p:blipFill>
          <p:spPr>
            <a:xfrm>
              <a:off x="606399" y="2080260"/>
              <a:ext cx="3986569" cy="337413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0FBD1F-9A5E-BB78-6ACE-370FCD8AA602}"/>
                </a:ext>
              </a:extLst>
            </p:cNvPr>
            <p:cNvSpPr/>
            <p:nvPr/>
          </p:nvSpPr>
          <p:spPr>
            <a:xfrm>
              <a:off x="1755083" y="2339340"/>
              <a:ext cx="741229" cy="486156"/>
            </a:xfrm>
            <a:prstGeom prst="rect">
              <a:avLst/>
            </a:prstGeom>
            <a:solidFill>
              <a:srgbClr val="0830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8F94A5BF-79FC-006C-4807-A3A9C4D79A2A}"/>
                </a:ext>
              </a:extLst>
            </p:cNvPr>
            <p:cNvSpPr/>
            <p:nvPr/>
          </p:nvSpPr>
          <p:spPr>
            <a:xfrm>
              <a:off x="2727210" y="2339340"/>
              <a:ext cx="741229" cy="486156"/>
            </a:xfrm>
            <a:prstGeom prst="rect">
              <a:avLst/>
            </a:prstGeom>
            <a:solidFill>
              <a:srgbClr val="BCD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19908D8-6B97-627B-0288-7B786AE5AE09}"/>
                </a:ext>
              </a:extLst>
            </p:cNvPr>
            <p:cNvSpPr/>
            <p:nvPr/>
          </p:nvSpPr>
          <p:spPr>
            <a:xfrm>
              <a:off x="3699337" y="2349057"/>
              <a:ext cx="741229" cy="486156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D1ABBFA-A9C5-2875-723B-D75438893024}"/>
                </a:ext>
              </a:extLst>
            </p:cNvPr>
            <p:cNvSpPr/>
            <p:nvPr/>
          </p:nvSpPr>
          <p:spPr>
            <a:xfrm>
              <a:off x="2727209" y="3238757"/>
              <a:ext cx="741229" cy="486156"/>
            </a:xfrm>
            <a:prstGeom prst="rect">
              <a:avLst/>
            </a:prstGeom>
            <a:solidFill>
              <a:srgbClr val="DBE9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0581CD9-4940-ADCF-9564-0AE542047F46}"/>
                </a:ext>
              </a:extLst>
            </p:cNvPr>
            <p:cNvSpPr/>
            <p:nvPr/>
          </p:nvSpPr>
          <p:spPr>
            <a:xfrm>
              <a:off x="1755083" y="3281172"/>
              <a:ext cx="741229" cy="486156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C24BAA2-28D0-14B8-16CC-6C2F0BAD238C}"/>
                </a:ext>
              </a:extLst>
            </p:cNvPr>
            <p:cNvSpPr/>
            <p:nvPr/>
          </p:nvSpPr>
          <p:spPr>
            <a:xfrm>
              <a:off x="3699337" y="3238757"/>
              <a:ext cx="741229" cy="486156"/>
            </a:xfrm>
            <a:prstGeom prst="rect">
              <a:avLst/>
            </a:prstGeom>
            <a:solidFill>
              <a:srgbClr val="F7F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5858E86-59D2-C7BA-7636-98862ED13C9B}"/>
                </a:ext>
              </a:extLst>
            </p:cNvPr>
            <p:cNvSpPr/>
            <p:nvPr/>
          </p:nvSpPr>
          <p:spPr>
            <a:xfrm>
              <a:off x="3699336" y="4259837"/>
              <a:ext cx="741229" cy="486156"/>
            </a:xfrm>
            <a:prstGeom prst="rect">
              <a:avLst/>
            </a:prstGeom>
            <a:solidFill>
              <a:srgbClr val="E3EE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EB1592E-88F2-B515-4C7A-BE9A4E1845E9}"/>
                </a:ext>
              </a:extLst>
            </p:cNvPr>
            <p:cNvSpPr/>
            <p:nvPr/>
          </p:nvSpPr>
          <p:spPr>
            <a:xfrm>
              <a:off x="2727208" y="4259837"/>
              <a:ext cx="741229" cy="486156"/>
            </a:xfrm>
            <a:prstGeom prst="rect">
              <a:avLst/>
            </a:prstGeom>
            <a:solidFill>
              <a:srgbClr val="F5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D66B1E2-EAEE-83ED-AF6A-1F57A4F48483}"/>
                </a:ext>
              </a:extLst>
            </p:cNvPr>
            <p:cNvSpPr/>
            <p:nvPr/>
          </p:nvSpPr>
          <p:spPr>
            <a:xfrm>
              <a:off x="1755080" y="4223004"/>
              <a:ext cx="741229" cy="486156"/>
            </a:xfrm>
            <a:prstGeom prst="rect">
              <a:avLst/>
            </a:prstGeom>
            <a:solidFill>
              <a:srgbClr val="EFF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06E070D-74FA-3294-B4E7-53A92E1F4CA2}"/>
              </a:ext>
            </a:extLst>
          </p:cNvPr>
          <p:cNvSpPr/>
          <p:nvPr/>
        </p:nvSpPr>
        <p:spPr>
          <a:xfrm>
            <a:off x="1705589" y="2197100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F04F00F-ECAA-2EE9-16D0-798372E257E4}"/>
              </a:ext>
            </a:extLst>
          </p:cNvPr>
          <p:cNvSpPr/>
          <p:nvPr/>
        </p:nvSpPr>
        <p:spPr>
          <a:xfrm>
            <a:off x="2655592" y="3146995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F7F202C-BD78-48B3-C778-9E21C1D337C5}"/>
              </a:ext>
            </a:extLst>
          </p:cNvPr>
          <p:cNvSpPr/>
          <p:nvPr/>
        </p:nvSpPr>
        <p:spPr>
          <a:xfrm>
            <a:off x="3601742" y="4097082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223F8B3-2A81-F443-19F2-7AAC1A304C31}"/>
              </a:ext>
            </a:extLst>
          </p:cNvPr>
          <p:cNvSpPr/>
          <p:nvPr/>
        </p:nvSpPr>
        <p:spPr>
          <a:xfrm>
            <a:off x="2655592" y="2200653"/>
            <a:ext cx="869219" cy="773560"/>
          </a:xfrm>
          <a:prstGeom prst="roundRect">
            <a:avLst/>
          </a:prstGeom>
          <a:solidFill>
            <a:srgbClr val="FDB46B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BDA57DD-18B3-F5C5-53FE-293A1FC6CB8E}"/>
              </a:ext>
            </a:extLst>
          </p:cNvPr>
          <p:cNvSpPr/>
          <p:nvPr/>
        </p:nvSpPr>
        <p:spPr>
          <a:xfrm>
            <a:off x="2655591" y="4079302"/>
            <a:ext cx="869219" cy="7735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F93993A-E562-F35D-2961-9FFBE6E48038}"/>
              </a:ext>
            </a:extLst>
          </p:cNvPr>
          <p:cNvGrpSpPr/>
          <p:nvPr/>
        </p:nvGrpSpPr>
        <p:grpSpPr>
          <a:xfrm>
            <a:off x="5468844" y="2080260"/>
            <a:ext cx="5051520" cy="3228281"/>
            <a:chOff x="5692140" y="2081996"/>
            <a:chExt cx="5051520" cy="32282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/>
                <p:nvPr/>
              </p:nvSpPr>
              <p:spPr>
                <a:xfrm>
                  <a:off x="5692140" y="2081996"/>
                  <a:ext cx="2120900" cy="5574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den>
                        </m:f>
                      </m:oMath>
                    </m:oMathPara>
                  </a14:m>
                  <a:endParaRPr lang="it-IT" sz="1600" dirty="0"/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081996"/>
                  <a:ext cx="2120900" cy="5574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/>
                <p:nvPr/>
              </p:nvSpPr>
              <p:spPr>
                <a:xfrm>
                  <a:off x="5692140" y="2924662"/>
                  <a:ext cx="1861772" cy="5574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it-IT" sz="1600" dirty="0"/>
                </a:p>
              </p:txBody>
            </p:sp>
          </mc:Choice>
          <mc:Fallback xmlns="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924662"/>
                  <a:ext cx="1861772" cy="5574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/>
                <p:nvPr/>
              </p:nvSpPr>
              <p:spPr>
                <a:xfrm>
                  <a:off x="5692140" y="3767328"/>
                  <a:ext cx="3208999" cy="5639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𝑠𝑐𝑜𝑟𝑒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</m:t>
                            </m:r>
                          </m:num>
                          <m:den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𝑅𝑒𝑐𝑎𝑙𝑙</m:t>
                            </m:r>
                          </m:den>
                        </m:f>
                      </m:oMath>
                    </m:oMathPara>
                  </a14:m>
                  <a:endParaRPr lang="it-IT" sz="1600" dirty="0"/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3767328"/>
                  <a:ext cx="3208999" cy="5639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/>
                <p:nvPr/>
              </p:nvSpPr>
              <p:spPr>
                <a:xfrm>
                  <a:off x="5692140" y="4620473"/>
                  <a:ext cx="5051520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𝑊𝑒𝑖𝑔h𝑡𝑒𝑑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it-IT" sz="1600" dirty="0"/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4620473"/>
                  <a:ext cx="5051520" cy="6898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61908035-3F89-6161-629B-C9C734438216}"/>
              </a:ext>
            </a:extLst>
          </p:cNvPr>
          <p:cNvSpPr/>
          <p:nvPr/>
        </p:nvSpPr>
        <p:spPr>
          <a:xfrm>
            <a:off x="6465049" y="1495783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Classification metrics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F9325558-0772-9B05-DA4F-B7C6111060BD}"/>
              </a:ext>
            </a:extLst>
          </p:cNvPr>
          <p:cNvSpPr/>
          <p:nvPr/>
        </p:nvSpPr>
        <p:spPr>
          <a:xfrm>
            <a:off x="7994604" y="2206538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2"/>
                </a:solidFill>
              </a:rPr>
              <a:t>How the model avoids false positives</a:t>
            </a:r>
            <a:endParaRPr lang="en-GB" sz="1400" noProof="0" dirty="0">
              <a:solidFill>
                <a:schemeClr val="tx2"/>
              </a:solidFill>
            </a:endParaRP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5D46DEC-500B-F582-8500-FBED90B205A3}"/>
              </a:ext>
            </a:extLst>
          </p:cNvPr>
          <p:cNvSpPr/>
          <p:nvPr/>
        </p:nvSpPr>
        <p:spPr>
          <a:xfrm>
            <a:off x="7994604" y="2986065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2"/>
                </a:solidFill>
              </a:rPr>
              <a:t>How the model find true positives</a:t>
            </a:r>
            <a:endParaRPr lang="en-GB" sz="1400" noProof="0" dirty="0">
              <a:solidFill>
                <a:schemeClr val="tx2"/>
              </a:solidFill>
            </a:endParaRP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09670FD-08A8-CDC4-1D15-E3141AC83133}"/>
              </a:ext>
            </a:extLst>
          </p:cNvPr>
          <p:cNvSpPr/>
          <p:nvPr/>
        </p:nvSpPr>
        <p:spPr>
          <a:xfrm>
            <a:off x="8882436" y="3832993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2"/>
                </a:solidFill>
              </a:rPr>
              <a:t>Balance between precision and recall</a:t>
            </a:r>
            <a:endParaRPr lang="en-GB" sz="1400" noProof="0" dirty="0">
              <a:solidFill>
                <a:schemeClr val="tx2"/>
              </a:solidFill>
            </a:endParaRP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A25887EB-0000-89B7-CE73-04D8DF7FE2B6}"/>
              </a:ext>
            </a:extLst>
          </p:cNvPr>
          <p:cNvSpPr/>
          <p:nvPr/>
        </p:nvSpPr>
        <p:spPr>
          <a:xfrm>
            <a:off x="10637520" y="4678551"/>
            <a:ext cx="1282980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2"/>
                </a:solidFill>
              </a:rPr>
              <a:t>Global metric</a:t>
            </a:r>
            <a:endParaRPr lang="en-GB" sz="14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6B2CB-A0E3-75AF-97A3-BF47DB2E8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AA8A7D-534C-D820-2884-005A3098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0FB4AE-EFDC-AC7A-4A68-920D1FC8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1A8B7BA-A2E6-B504-4E91-C4BEBC4ED841}"/>
              </a:ext>
            </a:extLst>
          </p:cNvPr>
          <p:cNvSpPr txBox="1"/>
          <p:nvPr/>
        </p:nvSpPr>
        <p:spPr>
          <a:xfrm>
            <a:off x="206199" y="1483977"/>
            <a:ext cx="511606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noProof="0" dirty="0">
                <a:solidFill>
                  <a:srgbClr val="C00000"/>
                </a:solidFill>
              </a:rPr>
              <a:t>Anatomy of the Atrioventricular node</a:t>
            </a:r>
          </a:p>
          <a:p>
            <a:endParaRPr lang="en-GB" sz="1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noProof="0" dirty="0"/>
              <a:t>Double-pathway conduction schema</a:t>
            </a:r>
            <a:r>
              <a:rPr lang="en-GB" sz="1400" noProof="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noProof="0" dirty="0">
                <a:solidFill>
                  <a:schemeClr val="accent6"/>
                </a:solidFill>
              </a:rPr>
              <a:t>Slow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chemeClr val="accent6"/>
                </a:solidFill>
              </a:rPr>
              <a:t>pathway</a:t>
            </a:r>
            <a:r>
              <a:rPr lang="en-GB" sz="1400" noProof="0" dirty="0"/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lower conduction velocity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shorter refractory period</a:t>
            </a:r>
          </a:p>
          <a:p>
            <a:pPr lvl="2"/>
            <a:endParaRPr lang="en-GB" sz="1400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noProof="0" dirty="0">
                <a:solidFill>
                  <a:schemeClr val="accent1"/>
                </a:solidFill>
              </a:rPr>
              <a:t>Fast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chemeClr val="accent1"/>
                </a:solidFill>
              </a:rPr>
              <a:t>pathway</a:t>
            </a:r>
            <a:r>
              <a:rPr lang="en-GB" sz="1400" noProof="0" dirty="0"/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higher conduction velocity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longer refractory period </a:t>
            </a:r>
          </a:p>
          <a:p>
            <a:endParaRPr lang="en-GB" sz="1400" noProof="0" dirty="0"/>
          </a:p>
          <a:p>
            <a:endParaRPr lang="en-GB" sz="1400" noProof="0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AE6A9A1-AE0A-502A-41FD-B88374ACE5A3}"/>
              </a:ext>
            </a:extLst>
          </p:cNvPr>
          <p:cNvGrpSpPr/>
          <p:nvPr/>
        </p:nvGrpSpPr>
        <p:grpSpPr>
          <a:xfrm>
            <a:off x="5322267" y="1417304"/>
            <a:ext cx="6462635" cy="4678442"/>
            <a:chOff x="5322267" y="1417304"/>
            <a:chExt cx="6462635" cy="4678442"/>
          </a:xfrm>
        </p:grpSpPr>
        <p:pic>
          <p:nvPicPr>
            <p:cNvPr id="12" name="Immagine 11" descr="Immagine che contiene schizzo, disegno, diagramma, clipart&#10;&#10;Il contenuto generato dall'IA potrebbe non essere corretto.">
              <a:extLst>
                <a:ext uri="{FF2B5EF4-FFF2-40B4-BE49-F238E27FC236}">
                  <a16:creationId xmlns:a16="http://schemas.microsoft.com/office/drawing/2014/main" id="{0F480EBF-969B-9446-3D29-3F722D2C5E47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267" y="1961602"/>
              <a:ext cx="5779615" cy="4134144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F4CD83B-9CBE-5A4C-F13C-12723179AF43}"/>
                </a:ext>
              </a:extLst>
            </p:cNvPr>
            <p:cNvPicPr/>
            <p:nvPr/>
          </p:nvPicPr>
          <p:blipFill rotWithShape="1">
            <a:blip r:embed="rId4">
              <a:grayscl/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t="6000" r="13667" b="6693"/>
            <a:stretch/>
          </p:blipFill>
          <p:spPr bwMode="auto">
            <a:xfrm>
              <a:off x="9982200" y="1417304"/>
              <a:ext cx="1802702" cy="160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D32F4FE4-C6C2-C131-64DB-3379962E588C}"/>
                </a:ext>
              </a:extLst>
            </p:cNvPr>
            <p:cNvSpPr/>
            <p:nvPr/>
          </p:nvSpPr>
          <p:spPr>
            <a:xfrm>
              <a:off x="10629376" y="1894821"/>
              <a:ext cx="619125" cy="64658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pic>
        <p:nvPicPr>
          <p:cNvPr id="5" name="Immagine 4" descr="Immagine che contiene design&#10;&#10;Il contenuto generato dall'IA potrebbe non essere corretto.">
            <a:extLst>
              <a:ext uri="{FF2B5EF4-FFF2-40B4-BE49-F238E27FC236}">
                <a16:creationId xmlns:a16="http://schemas.microsoft.com/office/drawing/2014/main" id="{C802AC14-80D3-ED02-D812-A087B5D79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" r="-1866"/>
          <a:stretch/>
        </p:blipFill>
        <p:spPr>
          <a:xfrm>
            <a:off x="3679411" y="1614151"/>
            <a:ext cx="4833178" cy="43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30469 3.7037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585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i="1" noProof="0" dirty="0"/>
              <a:t>Four</a:t>
            </a:r>
            <a:r>
              <a:rPr lang="en-GB" sz="1400" i="1" noProof="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1016426" y="3381325"/>
            <a:ext cx="1787650" cy="1917845"/>
            <a:chOff x="489088" y="4071380"/>
            <a:chExt cx="1787650" cy="1917845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489088" y="4071380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noProof="0" dirty="0">
                  <a:solidFill>
                    <a:schemeClr val="tx1"/>
                  </a:solidFill>
                </a:rPr>
                <a:t>Is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minor</a:t>
              </a:r>
              <a:r>
                <a:rPr lang="en-GB" sz="1400" noProof="0" dirty="0">
                  <a:solidFill>
                    <a:schemeClr val="tx1"/>
                  </a:solidFill>
                </a:rPr>
                <a:t>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peak</a:t>
              </a:r>
              <a:r>
                <a:rPr lang="en-GB" sz="1400" noProof="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noProof="0" dirty="0">
                  <a:solidFill>
                    <a:schemeClr val="bg1"/>
                  </a:solidFill>
                </a:rPr>
                <a:t>Dangerous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804076" y="3342051"/>
            <a:ext cx="3712445" cy="1958959"/>
            <a:chOff x="2276738" y="4032106"/>
            <a:chExt cx="3712445" cy="195895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4588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276738" y="4363988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3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276738" y="4051743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2620402" y="4032106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noProof="0" dirty="0">
                  <a:solidFill>
                    <a:schemeClr val="tx1"/>
                  </a:solidFill>
                </a:rPr>
                <a:t>Is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dominant</a:t>
              </a:r>
              <a:r>
                <a:rPr lang="en-GB" sz="1400" noProof="0" dirty="0">
                  <a:solidFill>
                    <a:schemeClr val="tx1"/>
                  </a:solidFill>
                </a:rPr>
                <a:t>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peak</a:t>
              </a:r>
              <a:r>
                <a:rPr lang="en-GB" sz="1400" noProof="0" dirty="0">
                  <a:solidFill>
                    <a:schemeClr val="tx1"/>
                  </a:solidFill>
                </a:rPr>
                <a:t>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time</a:t>
              </a:r>
              <a:r>
                <a:rPr lang="en-GB" sz="1400" noProof="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48A5439-D81D-0F8F-C0FC-AE1F240741B3}"/>
              </a:ext>
            </a:extLst>
          </p:cNvPr>
          <p:cNvSpPr/>
          <p:nvPr/>
        </p:nvSpPr>
        <p:spPr>
          <a:xfrm>
            <a:off x="1299879" y="2298395"/>
            <a:ext cx="3939771" cy="37335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/>
              <a:t>Feature extraction</a:t>
            </a:r>
          </a:p>
        </p:txBody>
      </p:sp>
      <p:pic>
        <p:nvPicPr>
          <p:cNvPr id="19" name="Immagine 1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B0A7809-5E5B-C366-E861-B6D9B7A0F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23" y="1580005"/>
            <a:ext cx="3532943" cy="2000616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51C1E9-C64F-D678-F69C-F46D58E96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23" y="1580005"/>
            <a:ext cx="3532943" cy="2000616"/>
          </a:xfrm>
          <a:prstGeom prst="rect">
            <a:avLst/>
          </a:prstGeom>
        </p:spPr>
      </p:pic>
      <p:sp>
        <p:nvSpPr>
          <p:cNvPr id="7" name="Freccia in giù 6">
            <a:extLst>
              <a:ext uri="{FF2B5EF4-FFF2-40B4-BE49-F238E27FC236}">
                <a16:creationId xmlns:a16="http://schemas.microsoft.com/office/drawing/2014/main" id="{E52E6C47-E6D4-B036-19B1-9F501B162126}"/>
              </a:ext>
            </a:extLst>
          </p:cNvPr>
          <p:cNvSpPr/>
          <p:nvPr/>
        </p:nvSpPr>
        <p:spPr>
          <a:xfrm>
            <a:off x="3147740" y="2730979"/>
            <a:ext cx="231753" cy="45428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023876" y="2677933"/>
            <a:ext cx="14914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302858" y="2179320"/>
            <a:ext cx="0" cy="83437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053705" y="2724518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346673" y="2071025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0FE199B-0164-99D1-4F16-C5F4BF931FD2}"/>
              </a:ext>
            </a:extLst>
          </p:cNvPr>
          <p:cNvGrpSpPr/>
          <p:nvPr/>
        </p:nvGrpSpPr>
        <p:grpSpPr>
          <a:xfrm>
            <a:off x="7479690" y="3648178"/>
            <a:ext cx="3968598" cy="2569742"/>
            <a:chOff x="6924768" y="2255650"/>
            <a:chExt cx="4587528" cy="3191543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AF1E80F-4CB8-CFB1-7484-B2FF7A9FFB45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24768" y="2255650"/>
              <a:ext cx="4587528" cy="3191543"/>
            </a:xfrm>
            <a:prstGeom prst="rect">
              <a:avLst/>
            </a:prstGeom>
          </p:spPr>
        </p:pic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8620E6E0-AA7B-EC48-7E67-39EFE362B870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7" y="4710092"/>
              <a:ext cx="3476389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D8E9C2F-2120-1FBC-1A26-71875219B00A}"/>
              </a:ext>
            </a:extLst>
          </p:cNvPr>
          <p:cNvGrpSpPr/>
          <p:nvPr/>
        </p:nvGrpSpPr>
        <p:grpSpPr>
          <a:xfrm>
            <a:off x="7210012" y="3725336"/>
            <a:ext cx="3968597" cy="2569743"/>
            <a:chOff x="6595716" y="3723723"/>
            <a:chExt cx="3533585" cy="2623049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C6E2912-2D1F-D327-3ABD-F5AD7CC2B77C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5716" y="3723723"/>
              <a:ext cx="3533585" cy="2623049"/>
            </a:xfrm>
            <a:prstGeom prst="rect">
              <a:avLst/>
            </a:prstGeom>
          </p:spPr>
        </p:pic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B2C48EA6-DD3C-AC9F-5113-4F02142FD956}"/>
                </a:ext>
              </a:extLst>
            </p:cNvPr>
            <p:cNvCxnSpPr>
              <a:cxnSpLocks/>
            </p:cNvCxnSpPr>
            <p:nvPr/>
          </p:nvCxnSpPr>
          <p:spPr>
            <a:xfrm>
              <a:off x="7057194" y="5581769"/>
              <a:ext cx="2726886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36EEB5A1-5DE6-A88D-76A3-F2A343A8E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41" y="3369425"/>
            <a:ext cx="1590517" cy="1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4" grpId="0" animBg="1"/>
      <p:bldP spid="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9539575-1D28-D22D-C201-F5098640279F}"/>
              </a:ext>
            </a:extLst>
          </p:cNvPr>
          <p:cNvSpPr/>
          <p:nvPr/>
        </p:nvSpPr>
        <p:spPr>
          <a:xfrm>
            <a:off x="6172074" y="1499730"/>
            <a:ext cx="274320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extraction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637" y="2184924"/>
            <a:ext cx="889607" cy="64410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27" y="2114634"/>
            <a:ext cx="804851" cy="73168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61" y="2121413"/>
            <a:ext cx="787966" cy="731682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6231928" y="3171816"/>
            <a:ext cx="2623491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LOPOCV: whole dataset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17173" y="1499730"/>
            <a:ext cx="4581920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400" b="1" noProof="0" dirty="0">
                <a:solidFill>
                  <a:srgbClr val="002060"/>
                </a:solidFill>
              </a:rPr>
              <a:t>Tree</a:t>
            </a:r>
            <a:r>
              <a:rPr lang="en-GB" sz="1400" noProof="0" dirty="0">
                <a:solidFill>
                  <a:srgbClr val="002060"/>
                </a:solidFill>
              </a:rPr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classifier</a:t>
            </a:r>
            <a:r>
              <a:rPr lang="en-GB" sz="1400" noProof="0" dirty="0">
                <a:solidFill>
                  <a:srgbClr val="002060"/>
                </a:solidFill>
              </a:rPr>
              <a:t>: </a:t>
            </a:r>
          </a:p>
          <a:p>
            <a:pPr lvl="1"/>
            <a:r>
              <a:rPr lang="en-GB" sz="1400" noProof="0" dirty="0"/>
              <a:t>simple and fully explainable</a:t>
            </a:r>
          </a:p>
          <a:p>
            <a:pPr lvl="1"/>
            <a:r>
              <a:rPr lang="en-GB" sz="1400" noProof="0" dirty="0"/>
              <a:t>similar to the knowledge-based approach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noProof="0" dirty="0">
                <a:solidFill>
                  <a:srgbClr val="002060"/>
                </a:solidFill>
              </a:rPr>
              <a:t>Multinomial</a:t>
            </a:r>
            <a:r>
              <a:rPr lang="en-GB" sz="1400" noProof="0" dirty="0">
                <a:solidFill>
                  <a:srgbClr val="002060"/>
                </a:solidFill>
              </a:rPr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logistic</a:t>
            </a:r>
            <a:r>
              <a:rPr lang="en-GB" sz="1400" noProof="0" dirty="0">
                <a:solidFill>
                  <a:srgbClr val="002060"/>
                </a:solidFill>
              </a:rPr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regression</a:t>
            </a:r>
            <a:r>
              <a:rPr lang="en-GB" sz="1400" noProof="0" dirty="0">
                <a:solidFill>
                  <a:srgbClr val="002060"/>
                </a:solidFill>
              </a:rPr>
              <a:t>: </a:t>
            </a:r>
          </a:p>
          <a:p>
            <a:pPr lvl="1"/>
            <a:r>
              <a:rPr lang="en-GB" sz="1400" noProof="0" dirty="0"/>
              <a:t>simple and interpretable, </a:t>
            </a:r>
          </a:p>
          <a:p>
            <a:pPr lvl="1"/>
            <a:r>
              <a:rPr lang="en-GB" sz="1400" noProof="0" dirty="0"/>
              <a:t>provides a probabilistic output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noProof="0" dirty="0">
                <a:solidFill>
                  <a:srgbClr val="002060"/>
                </a:solidFill>
              </a:rPr>
              <a:t>Support</a:t>
            </a:r>
            <a:r>
              <a:rPr lang="en-GB" sz="1400" noProof="0" dirty="0">
                <a:solidFill>
                  <a:srgbClr val="002060"/>
                </a:solidFill>
              </a:rPr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vector</a:t>
            </a:r>
            <a:r>
              <a:rPr lang="en-GB" sz="1400" noProof="0" dirty="0">
                <a:solidFill>
                  <a:srgbClr val="002060"/>
                </a:solidFill>
              </a:rPr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machine</a:t>
            </a:r>
            <a:r>
              <a:rPr lang="en-GB" sz="1400" noProof="0" dirty="0">
                <a:solidFill>
                  <a:srgbClr val="002060"/>
                </a:solidFill>
              </a:rPr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classifier</a:t>
            </a:r>
            <a:r>
              <a:rPr lang="en-GB" sz="1400" noProof="0" dirty="0">
                <a:solidFill>
                  <a:srgbClr val="002060"/>
                </a:solidFill>
              </a:rPr>
              <a:t>: </a:t>
            </a:r>
          </a:p>
          <a:p>
            <a:pPr lvl="1"/>
            <a:r>
              <a:rPr lang="en-GB" sz="1400" noProof="0" dirty="0"/>
              <a:t>Less explainable</a:t>
            </a:r>
          </a:p>
          <a:p>
            <a:pPr lvl="1"/>
            <a:r>
              <a:rPr lang="en-GB" sz="1400" noProof="0" dirty="0"/>
              <a:t>capture nonlinear relationships between features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7642" y="3550364"/>
            <a:ext cx="1842584" cy="1126124"/>
          </a:xfrm>
          <a:prstGeom prst="rect">
            <a:avLst/>
          </a:prstGeom>
        </p:spPr>
      </p:pic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25FBBD05-0BD7-322A-D880-00AB58E73300}"/>
              </a:ext>
            </a:extLst>
          </p:cNvPr>
          <p:cNvSpPr/>
          <p:nvPr/>
        </p:nvSpPr>
        <p:spPr>
          <a:xfrm>
            <a:off x="7472053" y="1913093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7472053" y="2941013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7F079A-C9D0-6531-4DF3-D37BF8B72EBE}"/>
              </a:ext>
            </a:extLst>
          </p:cNvPr>
          <p:cNvSpPr/>
          <p:nvPr/>
        </p:nvSpPr>
        <p:spPr>
          <a:xfrm>
            <a:off x="9120761" y="4676488"/>
            <a:ext cx="2623491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LOPOCV: reduced dataset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A4FF88C-0CC3-5411-DFE4-78BFA952B1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6" r="17394"/>
          <a:stretch/>
        </p:blipFill>
        <p:spPr>
          <a:xfrm>
            <a:off x="6262150" y="3623709"/>
            <a:ext cx="1065492" cy="9081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5EA018E-86A4-B5F0-5543-7647EC4755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9982200" y="4975222"/>
            <a:ext cx="1812661" cy="131015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6E16F11-2C23-5B14-E654-24DED8E14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6" r="17394"/>
          <a:stretch/>
        </p:blipFill>
        <p:spPr>
          <a:xfrm>
            <a:off x="8472668" y="5070094"/>
            <a:ext cx="1346051" cy="114723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F3A0BB5-212B-A361-30CA-6F3B7E3D31AD}"/>
              </a:ext>
            </a:extLst>
          </p:cNvPr>
          <p:cNvSpPr/>
          <p:nvPr/>
        </p:nvSpPr>
        <p:spPr>
          <a:xfrm>
            <a:off x="9511215" y="3923636"/>
            <a:ext cx="1842585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Features selection</a:t>
            </a:r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73BBE680-4CCE-BFE0-84B7-9E9995373CD3}"/>
              </a:ext>
            </a:extLst>
          </p:cNvPr>
          <p:cNvSpPr/>
          <p:nvPr/>
        </p:nvSpPr>
        <p:spPr>
          <a:xfrm rot="16200000">
            <a:off x="9269099" y="4028889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66B8B984-F51B-2AF1-4A8B-722714464589}"/>
              </a:ext>
            </a:extLst>
          </p:cNvPr>
          <p:cNvSpPr/>
          <p:nvPr/>
        </p:nvSpPr>
        <p:spPr>
          <a:xfrm>
            <a:off x="10360885" y="436155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68277" y="154536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949" y="1974763"/>
            <a:ext cx="2954840" cy="23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7" y="2011469"/>
            <a:ext cx="2954842" cy="239377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295946" y="1545362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Knowledge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347848" y="154536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Multinomial Logistic Regression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297" y="2011469"/>
            <a:ext cx="2954840" cy="227697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407866" y="4356319"/>
            <a:ext cx="2299023" cy="98856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28366" r="-1226" b="19406"/>
          <a:stretch/>
        </p:blipFill>
        <p:spPr>
          <a:xfrm>
            <a:off x="3409708" y="4263127"/>
            <a:ext cx="2301322" cy="99921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6" r="19041" b="19223"/>
          <a:stretch/>
        </p:blipFill>
        <p:spPr>
          <a:xfrm>
            <a:off x="6413849" y="4257700"/>
            <a:ext cx="2405993" cy="1004641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427419" y="154536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8323" y="1980725"/>
            <a:ext cx="2954840" cy="22769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9497" r="12655" b="19888"/>
          <a:stretch/>
        </p:blipFill>
        <p:spPr>
          <a:xfrm>
            <a:off x="9450197" y="4257699"/>
            <a:ext cx="2405993" cy="100464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9614855-385D-2BAD-3F12-C496D75DDF90}"/>
              </a:ext>
            </a:extLst>
          </p:cNvPr>
          <p:cNvSpPr/>
          <p:nvPr/>
        </p:nvSpPr>
        <p:spPr>
          <a:xfrm>
            <a:off x="9515335" y="5342456"/>
            <a:ext cx="2276783" cy="921449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dirty="0">
                <a:solidFill>
                  <a:srgbClr val="00B050"/>
                </a:solidFill>
              </a:rPr>
              <a:t>Best performing classifier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Capture nonlinear relationships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Hardly explainable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Still affected by misclassification issues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08E9E8-EE31-763A-8D92-05CDA83CD8B8}"/>
              </a:ext>
            </a:extLst>
          </p:cNvPr>
          <p:cNvSpPr/>
          <p:nvPr/>
        </p:nvSpPr>
        <p:spPr>
          <a:xfrm>
            <a:off x="399882" y="5344880"/>
            <a:ext cx="2276783" cy="92144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Simple and completely explainable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dirty="0">
                <a:solidFill>
                  <a:srgbClr val="00B050"/>
                </a:solidFill>
              </a:rPr>
              <a:t>Partial classification</a:t>
            </a:r>
            <a:endParaRPr lang="en-GB" sz="1050" noProof="0" dirty="0">
              <a:solidFill>
                <a:srgbClr val="00B050"/>
              </a:solidFill>
            </a:endParaRP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dirty="0">
                <a:solidFill>
                  <a:schemeClr val="accent1"/>
                </a:solidFill>
              </a:rPr>
              <a:t>Fixed time thresholds and rigid rules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dirty="0">
                <a:solidFill>
                  <a:schemeClr val="accent1"/>
                </a:solidFill>
              </a:rPr>
              <a:t>Misclassification issues</a:t>
            </a:r>
            <a:endParaRPr lang="en-GB" sz="1050" noProof="0" dirty="0">
              <a:solidFill>
                <a:schemeClr val="accent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9F8CBED-FE8A-4F0F-A756-8763C220E27E}"/>
              </a:ext>
            </a:extLst>
          </p:cNvPr>
          <p:cNvSpPr/>
          <p:nvPr/>
        </p:nvSpPr>
        <p:spPr>
          <a:xfrm>
            <a:off x="3409708" y="5342614"/>
            <a:ext cx="2276783" cy="92144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Simple and completely explainable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Improves KB performance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Misclassification issues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75D4B3F-307B-FC1A-9031-B0EEE51B3AA0}"/>
              </a:ext>
            </a:extLst>
          </p:cNvPr>
          <p:cNvSpPr/>
          <p:nvPr/>
        </p:nvSpPr>
        <p:spPr>
          <a:xfrm>
            <a:off x="6481553" y="5342456"/>
            <a:ext cx="2276783" cy="92144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Simple and explainable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Probabilistic interpretation of model parameters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Performs similarly to KB classifier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926992F-4F94-3B38-7A35-55696FC582FE}"/>
              </a:ext>
            </a:extLst>
          </p:cNvPr>
          <p:cNvSpPr/>
          <p:nvPr/>
        </p:nvSpPr>
        <p:spPr>
          <a:xfrm>
            <a:off x="1371541" y="2349500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1DD306DC-FA72-43DA-6866-52BD1DBFAA94}"/>
              </a:ext>
            </a:extLst>
          </p:cNvPr>
          <p:cNvSpPr/>
          <p:nvPr/>
        </p:nvSpPr>
        <p:spPr>
          <a:xfrm>
            <a:off x="1371541" y="3549294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28D96B6E-16F6-49B9-AA65-9508DAE7D5C1}"/>
              </a:ext>
            </a:extLst>
          </p:cNvPr>
          <p:cNvSpPr/>
          <p:nvPr/>
        </p:nvSpPr>
        <p:spPr>
          <a:xfrm>
            <a:off x="4351723" y="2303497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B82B508F-E60E-EF28-EECD-7559A056E3DF}"/>
              </a:ext>
            </a:extLst>
          </p:cNvPr>
          <p:cNvSpPr/>
          <p:nvPr/>
        </p:nvSpPr>
        <p:spPr>
          <a:xfrm>
            <a:off x="4351723" y="3470235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E7C126C-E8EF-EBA4-B270-843E4172C0B7}"/>
              </a:ext>
            </a:extLst>
          </p:cNvPr>
          <p:cNvSpPr/>
          <p:nvPr/>
        </p:nvSpPr>
        <p:spPr>
          <a:xfrm>
            <a:off x="7425631" y="2316832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B08D0B0-3DCB-83B1-7B0F-A91B300267C6}"/>
              </a:ext>
            </a:extLst>
          </p:cNvPr>
          <p:cNvSpPr/>
          <p:nvPr/>
        </p:nvSpPr>
        <p:spPr>
          <a:xfrm>
            <a:off x="7425631" y="3453373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0DCFE6F-4C82-44E2-3214-CB29F6D87223}"/>
              </a:ext>
            </a:extLst>
          </p:cNvPr>
          <p:cNvSpPr/>
          <p:nvPr/>
        </p:nvSpPr>
        <p:spPr>
          <a:xfrm>
            <a:off x="10468674" y="2287236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A510DEE-EBC3-B2B7-B865-6E1951D3AED3}"/>
              </a:ext>
            </a:extLst>
          </p:cNvPr>
          <p:cNvSpPr/>
          <p:nvPr/>
        </p:nvSpPr>
        <p:spPr>
          <a:xfrm>
            <a:off x="10468675" y="3423777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13" grpId="0" animBg="1"/>
      <p:bldP spid="18" grpId="0" animBg="1"/>
      <p:bldP spid="15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884B978-18C5-2885-0B4A-2D1961FF7223}"/>
              </a:ext>
            </a:extLst>
          </p:cNvPr>
          <p:cNvSpPr/>
          <p:nvPr/>
        </p:nvSpPr>
        <p:spPr>
          <a:xfrm>
            <a:off x="1080181" y="155640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Decision Tree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4A296E8-1AE8-8C3C-D408-6140BAF5AC5F}"/>
              </a:ext>
            </a:extLst>
          </p:cNvPr>
          <p:cNvSpPr/>
          <p:nvPr/>
        </p:nvSpPr>
        <p:spPr>
          <a:xfrm>
            <a:off x="5212101" y="155202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Multinomial Logistic Regression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9344019" y="1541859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93D77E3-278D-A923-AA3D-1F1D6E26F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107292" y="2054582"/>
            <a:ext cx="3789092" cy="273867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C134AF1-9C12-4F00-B904-B921AFCB4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4201452" y="2054582"/>
            <a:ext cx="3789092" cy="27386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8295616" y="2054582"/>
            <a:ext cx="3789092" cy="2738673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9DA5117-A75B-96A3-AF94-9172A1E06A73}"/>
              </a:ext>
            </a:extLst>
          </p:cNvPr>
          <p:cNvSpPr/>
          <p:nvPr/>
        </p:nvSpPr>
        <p:spPr>
          <a:xfrm>
            <a:off x="107290" y="2316480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58D294D-A62D-38B6-26E5-8F8B2580A173}"/>
              </a:ext>
            </a:extLst>
          </p:cNvPr>
          <p:cNvSpPr/>
          <p:nvPr/>
        </p:nvSpPr>
        <p:spPr>
          <a:xfrm>
            <a:off x="107291" y="275272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1C4EFDD-6F04-3B46-8F1E-0E3D3B41D602}"/>
              </a:ext>
            </a:extLst>
          </p:cNvPr>
          <p:cNvSpPr/>
          <p:nvPr/>
        </p:nvSpPr>
        <p:spPr>
          <a:xfrm>
            <a:off x="107289" y="3395622"/>
            <a:ext cx="840105" cy="17434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AC3B4C0-AF1F-4CFB-6226-554CABCBB706}"/>
              </a:ext>
            </a:extLst>
          </p:cNvPr>
          <p:cNvSpPr/>
          <p:nvPr/>
        </p:nvSpPr>
        <p:spPr>
          <a:xfrm>
            <a:off x="107288" y="3696949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9728616-2C82-4AA5-314A-64BD72C26E72}"/>
              </a:ext>
            </a:extLst>
          </p:cNvPr>
          <p:cNvSpPr/>
          <p:nvPr/>
        </p:nvSpPr>
        <p:spPr>
          <a:xfrm>
            <a:off x="107288" y="307177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2B82B43-08A5-0105-B681-1768658E3A4D}"/>
              </a:ext>
            </a:extLst>
          </p:cNvPr>
          <p:cNvSpPr/>
          <p:nvPr/>
        </p:nvSpPr>
        <p:spPr>
          <a:xfrm>
            <a:off x="107288" y="402171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5006729E-68E2-82CE-E3FD-ADA7DAFEEBC8}"/>
              </a:ext>
            </a:extLst>
          </p:cNvPr>
          <p:cNvSpPr/>
          <p:nvPr/>
        </p:nvSpPr>
        <p:spPr>
          <a:xfrm>
            <a:off x="107290" y="28632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21E0FBB-9BEB-9B6F-C85D-39CE4B25733C}"/>
              </a:ext>
            </a:extLst>
          </p:cNvPr>
          <p:cNvSpPr/>
          <p:nvPr/>
        </p:nvSpPr>
        <p:spPr>
          <a:xfrm>
            <a:off x="107288" y="29701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7233A8F7-C310-00AD-C1A7-16713AF7096C}"/>
              </a:ext>
            </a:extLst>
          </p:cNvPr>
          <p:cNvSpPr/>
          <p:nvPr/>
        </p:nvSpPr>
        <p:spPr>
          <a:xfrm>
            <a:off x="107287" y="3185624"/>
            <a:ext cx="840105" cy="17434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CF0E20D-8307-CF99-AA2E-70F2A3339CF7}"/>
              </a:ext>
            </a:extLst>
          </p:cNvPr>
          <p:cNvSpPr/>
          <p:nvPr/>
        </p:nvSpPr>
        <p:spPr>
          <a:xfrm>
            <a:off x="107286" y="391714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F8467148-F00F-D04E-16F6-19CC5F1C3EE4}"/>
              </a:ext>
            </a:extLst>
          </p:cNvPr>
          <p:cNvSpPr/>
          <p:nvPr/>
        </p:nvSpPr>
        <p:spPr>
          <a:xfrm>
            <a:off x="107286" y="4127143"/>
            <a:ext cx="840105" cy="397232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8000E652-A4C0-946E-A093-FEF5BB5A7BED}"/>
              </a:ext>
            </a:extLst>
          </p:cNvPr>
          <p:cNvSpPr/>
          <p:nvPr/>
        </p:nvSpPr>
        <p:spPr>
          <a:xfrm>
            <a:off x="107285" y="359230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ED7A2D96-C382-951A-A224-9F4FD96FC9AC}"/>
              </a:ext>
            </a:extLst>
          </p:cNvPr>
          <p:cNvSpPr/>
          <p:nvPr/>
        </p:nvSpPr>
        <p:spPr>
          <a:xfrm>
            <a:off x="107284" y="38033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469134-2DD0-36ED-ED36-021060FB63A5}"/>
              </a:ext>
            </a:extLst>
          </p:cNvPr>
          <p:cNvSpPr/>
          <p:nvPr/>
        </p:nvSpPr>
        <p:spPr>
          <a:xfrm>
            <a:off x="4184307" y="2249805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3BF42F2-6054-47B7-7878-1B89EDC67885}"/>
              </a:ext>
            </a:extLst>
          </p:cNvPr>
          <p:cNvSpPr/>
          <p:nvPr/>
        </p:nvSpPr>
        <p:spPr>
          <a:xfrm>
            <a:off x="4184307" y="2787015"/>
            <a:ext cx="840105" cy="18316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AF0EDB6-26FD-A049-38D1-43AB862ABEE2}"/>
              </a:ext>
            </a:extLst>
          </p:cNvPr>
          <p:cNvSpPr/>
          <p:nvPr/>
        </p:nvSpPr>
        <p:spPr>
          <a:xfrm>
            <a:off x="4184306" y="3300915"/>
            <a:ext cx="840105" cy="1719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80DF063-3B66-C4E7-E010-54E5674267B0}"/>
              </a:ext>
            </a:extLst>
          </p:cNvPr>
          <p:cNvSpPr/>
          <p:nvPr/>
        </p:nvSpPr>
        <p:spPr>
          <a:xfrm>
            <a:off x="4184305" y="389544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3AA5304-64D5-2FD9-69AC-AB16B3988A2B}"/>
              </a:ext>
            </a:extLst>
          </p:cNvPr>
          <p:cNvSpPr/>
          <p:nvPr/>
        </p:nvSpPr>
        <p:spPr>
          <a:xfrm>
            <a:off x="4184304" y="439426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1FAE4D8-5488-5E32-ED8D-1CBCAC053C45}"/>
              </a:ext>
            </a:extLst>
          </p:cNvPr>
          <p:cNvSpPr/>
          <p:nvPr/>
        </p:nvSpPr>
        <p:spPr>
          <a:xfrm>
            <a:off x="4184303" y="34934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2CEE186-694F-6AE9-6677-7C8891D3802E}"/>
              </a:ext>
            </a:extLst>
          </p:cNvPr>
          <p:cNvSpPr/>
          <p:nvPr/>
        </p:nvSpPr>
        <p:spPr>
          <a:xfrm>
            <a:off x="4184302" y="420053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20CB355-4CF8-FD14-B4E2-DE35BBB41530}"/>
              </a:ext>
            </a:extLst>
          </p:cNvPr>
          <p:cNvSpPr/>
          <p:nvPr/>
        </p:nvSpPr>
        <p:spPr>
          <a:xfrm>
            <a:off x="4184301" y="269014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0E2BB90-3A5E-5462-734A-27A26EE3D6FF}"/>
              </a:ext>
            </a:extLst>
          </p:cNvPr>
          <p:cNvSpPr/>
          <p:nvPr/>
        </p:nvSpPr>
        <p:spPr>
          <a:xfrm>
            <a:off x="4184301" y="2992225"/>
            <a:ext cx="840105" cy="288019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E088D8C-3567-57C9-A865-F9C7D2709BD2}"/>
              </a:ext>
            </a:extLst>
          </p:cNvPr>
          <p:cNvSpPr/>
          <p:nvPr/>
        </p:nvSpPr>
        <p:spPr>
          <a:xfrm>
            <a:off x="4184301" y="3590346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07FA7283-0CA6-6822-59E7-FFD3CCC84E83}"/>
              </a:ext>
            </a:extLst>
          </p:cNvPr>
          <p:cNvSpPr/>
          <p:nvPr/>
        </p:nvSpPr>
        <p:spPr>
          <a:xfrm>
            <a:off x="4184300" y="37898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3E672A1B-1BC4-528C-CAC2-4D46D2919305}"/>
              </a:ext>
            </a:extLst>
          </p:cNvPr>
          <p:cNvSpPr/>
          <p:nvPr/>
        </p:nvSpPr>
        <p:spPr>
          <a:xfrm>
            <a:off x="4184299" y="3994843"/>
            <a:ext cx="840105" cy="1813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D6ADF6F-6B50-ACFF-B4AA-2D99FB6D7292}"/>
              </a:ext>
            </a:extLst>
          </p:cNvPr>
          <p:cNvSpPr/>
          <p:nvPr/>
        </p:nvSpPr>
        <p:spPr>
          <a:xfrm>
            <a:off x="4184299" y="429690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75F14E76-81E7-F09C-1BDB-DCF971BBD412}"/>
              </a:ext>
            </a:extLst>
          </p:cNvPr>
          <p:cNvSpPr/>
          <p:nvPr/>
        </p:nvSpPr>
        <p:spPr>
          <a:xfrm>
            <a:off x="4184298" y="36924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8291484" y="2249805"/>
            <a:ext cx="840105" cy="21145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5900C1FE-256D-82C2-E721-D632884D5FA1}"/>
              </a:ext>
            </a:extLst>
          </p:cNvPr>
          <p:cNvSpPr/>
          <p:nvPr/>
        </p:nvSpPr>
        <p:spPr>
          <a:xfrm>
            <a:off x="8291484" y="2592184"/>
            <a:ext cx="840105" cy="716467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87C157B-D7F7-E0CE-AF0F-50E49BC855E1}"/>
              </a:ext>
            </a:extLst>
          </p:cNvPr>
          <p:cNvSpPr/>
          <p:nvPr/>
        </p:nvSpPr>
        <p:spPr>
          <a:xfrm>
            <a:off x="8291484" y="3549348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9BFE23E3-5708-9FB0-A78D-2D04655FFE8B}"/>
              </a:ext>
            </a:extLst>
          </p:cNvPr>
          <p:cNvSpPr/>
          <p:nvPr/>
        </p:nvSpPr>
        <p:spPr>
          <a:xfrm>
            <a:off x="8291483" y="3762679"/>
            <a:ext cx="840105" cy="286081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7640AE84-B992-1A92-DD1D-2994E0395A80}"/>
              </a:ext>
            </a:extLst>
          </p:cNvPr>
          <p:cNvSpPr/>
          <p:nvPr/>
        </p:nvSpPr>
        <p:spPr>
          <a:xfrm>
            <a:off x="8291482" y="42904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473F903A-8B2F-04DF-22EF-CDEDCE25859D}"/>
              </a:ext>
            </a:extLst>
          </p:cNvPr>
          <p:cNvSpPr/>
          <p:nvPr/>
        </p:nvSpPr>
        <p:spPr>
          <a:xfrm>
            <a:off x="8291482" y="3649992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8A55C347-F7D5-A011-A878-08E7D94D6FBE}"/>
              </a:ext>
            </a:extLst>
          </p:cNvPr>
          <p:cNvSpPr/>
          <p:nvPr/>
        </p:nvSpPr>
        <p:spPr>
          <a:xfrm>
            <a:off x="8291482" y="4069536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F317979F-B365-8182-7BD9-3ADDC84F0336}"/>
              </a:ext>
            </a:extLst>
          </p:cNvPr>
          <p:cNvSpPr/>
          <p:nvPr/>
        </p:nvSpPr>
        <p:spPr>
          <a:xfrm>
            <a:off x="8291481" y="4399607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16382418-C59D-CDE4-8AEB-01D46EC9AFA2}"/>
              </a:ext>
            </a:extLst>
          </p:cNvPr>
          <p:cNvSpPr/>
          <p:nvPr/>
        </p:nvSpPr>
        <p:spPr>
          <a:xfrm>
            <a:off x="8291480" y="24913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1D7CA55B-18E2-0B3C-985C-F3A9D58534AF}"/>
              </a:ext>
            </a:extLst>
          </p:cNvPr>
          <p:cNvSpPr/>
          <p:nvPr/>
        </p:nvSpPr>
        <p:spPr>
          <a:xfrm>
            <a:off x="8291480" y="3326224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C07B5C35-B363-8428-4D8F-CA415842F981}"/>
              </a:ext>
            </a:extLst>
          </p:cNvPr>
          <p:cNvSpPr/>
          <p:nvPr/>
        </p:nvSpPr>
        <p:spPr>
          <a:xfrm>
            <a:off x="169434" y="4861073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Envelope Features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F8F7F03D-40F1-EE7A-093E-4AE5A8249AAB}"/>
              </a:ext>
            </a:extLst>
          </p:cNvPr>
          <p:cNvSpPr/>
          <p:nvPr/>
        </p:nvSpPr>
        <p:spPr>
          <a:xfrm>
            <a:off x="174991" y="5277632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Morphological features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15DFABD8-217F-AB5B-68F6-F83111B3B420}"/>
              </a:ext>
            </a:extLst>
          </p:cNvPr>
          <p:cNvSpPr/>
          <p:nvPr/>
        </p:nvSpPr>
        <p:spPr>
          <a:xfrm>
            <a:off x="169434" y="5706060"/>
            <a:ext cx="905190" cy="21823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STFT features</a:t>
            </a:r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54C597F4-181C-5948-7627-C68C226610AF}"/>
              </a:ext>
            </a:extLst>
          </p:cNvPr>
          <p:cNvSpPr/>
          <p:nvPr/>
        </p:nvSpPr>
        <p:spPr>
          <a:xfrm>
            <a:off x="169434" y="5970500"/>
            <a:ext cx="905190" cy="281812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Literature features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1071DBD9-64D9-0D8A-6731-5FFD6396F530}"/>
              </a:ext>
            </a:extLst>
          </p:cNvPr>
          <p:cNvSpPr/>
          <p:nvPr/>
        </p:nvSpPr>
        <p:spPr>
          <a:xfrm>
            <a:off x="3503915" y="4810828"/>
            <a:ext cx="5184165" cy="1441484"/>
          </a:xfrm>
          <a:prstGeom prst="roundRect">
            <a:avLst>
              <a:gd name="adj" fmla="val 7423"/>
            </a:avLst>
          </a:prstGeom>
          <a:solidFill>
            <a:schemeClr val="accent4">
              <a:lumMod val="40000"/>
              <a:lumOff val="60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noProof="0" dirty="0">
                <a:solidFill>
                  <a:schemeClr val="accent1"/>
                </a:solidFill>
              </a:rPr>
              <a:t>Most common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Cross correlation peak time for TM2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Subdominant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First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Minor peak to dominant peak ratio</a:t>
            </a:r>
          </a:p>
          <a:p>
            <a:endParaRPr lang="en-GB" sz="900" noProof="0" dirty="0">
              <a:solidFill>
                <a:srgbClr val="002060"/>
              </a:solidFill>
            </a:endParaRPr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740F5923-A89C-3915-562B-D2E225BE47E7}"/>
              </a:ext>
            </a:extLst>
          </p:cNvPr>
          <p:cNvGrpSpPr/>
          <p:nvPr/>
        </p:nvGrpSpPr>
        <p:grpSpPr>
          <a:xfrm>
            <a:off x="6543039" y="5016943"/>
            <a:ext cx="2046304" cy="1067063"/>
            <a:chOff x="5790930" y="5023127"/>
            <a:chExt cx="2046304" cy="1067063"/>
          </a:xfrm>
        </p:grpSpPr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6095997" y="5267174"/>
              <a:ext cx="1741237" cy="529430"/>
            </a:xfrm>
            <a:prstGeom prst="roundRect">
              <a:avLst>
                <a:gd name="adj" fmla="val 7423"/>
              </a:avLst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noProof="0" dirty="0">
                  <a:solidFill>
                    <a:schemeClr val="accent1"/>
                  </a:solidFill>
                </a:rPr>
                <a:t>Envelope and morphological features</a:t>
              </a:r>
              <a:endParaRPr lang="en-GB" sz="9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7" name="Parentesi graffa chiusa 56">
              <a:extLst>
                <a:ext uri="{FF2B5EF4-FFF2-40B4-BE49-F238E27FC236}">
                  <a16:creationId xmlns:a16="http://schemas.microsoft.com/office/drawing/2014/main" id="{B675ADA5-61CC-434D-287C-3937AF59BA7F}"/>
                </a:ext>
              </a:extLst>
            </p:cNvPr>
            <p:cNvSpPr/>
            <p:nvPr/>
          </p:nvSpPr>
          <p:spPr>
            <a:xfrm>
              <a:off x="5790930" y="5023127"/>
              <a:ext cx="305070" cy="1067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19" y="2100131"/>
            <a:ext cx="4824725" cy="15769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400" b="1" i="1" noProof="0" dirty="0"/>
              <a:t>Knowledge-based</a:t>
            </a:r>
            <a:r>
              <a:rPr lang="en-US" sz="1400" noProof="0" dirty="0"/>
              <a:t> model is explainable and </a:t>
            </a:r>
            <a:r>
              <a:rPr lang="en-US" sz="1400" b="1" i="1" noProof="0" dirty="0"/>
              <a:t>simple</a:t>
            </a:r>
            <a:r>
              <a:rPr lang="en-US" sz="1400" noProof="0" dirty="0"/>
              <a:t> </a:t>
            </a:r>
            <a:r>
              <a:rPr lang="en-US" sz="1400" b="1" i="1" noProof="0" dirty="0"/>
              <a:t>but</a:t>
            </a:r>
            <a:r>
              <a:rPr lang="en-US" sz="1400" noProof="0" dirty="0"/>
              <a:t> </a:t>
            </a:r>
            <a:r>
              <a:rPr lang="en-US" sz="1400" b="1" i="1" dirty="0"/>
              <a:t>unsatisfactory </a:t>
            </a:r>
            <a:r>
              <a:rPr lang="en-US" sz="1400" noProof="0" dirty="0"/>
              <a:t>due to </a:t>
            </a:r>
            <a:r>
              <a:rPr lang="en-US" sz="1400" dirty="0"/>
              <a:t>rules rigidity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b="1" i="1" noProof="0" dirty="0"/>
              <a:t>SVM</a:t>
            </a:r>
            <a:r>
              <a:rPr lang="en-US" sz="1400" noProof="0" dirty="0"/>
              <a:t> achieved the </a:t>
            </a:r>
            <a:r>
              <a:rPr lang="en-US" sz="1400" b="1" i="1" noProof="0" dirty="0"/>
              <a:t>best</a:t>
            </a:r>
            <a:r>
              <a:rPr lang="en-US" sz="1400" noProof="0" dirty="0"/>
              <a:t> </a:t>
            </a:r>
            <a:r>
              <a:rPr lang="en-US" sz="1400" b="1" i="1" noProof="0" dirty="0"/>
              <a:t>performance</a:t>
            </a:r>
            <a:r>
              <a:rPr lang="en-US" sz="1400" noProof="0" dirty="0"/>
              <a:t>, effectively capturing non-linear relationships in features.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b="1" i="1" noProof="0" dirty="0"/>
              <a:t>Key</a:t>
            </a:r>
            <a:r>
              <a:rPr lang="en-US" sz="1400" noProof="0" dirty="0"/>
              <a:t> </a:t>
            </a:r>
            <a:r>
              <a:rPr lang="en-US" sz="1400" b="1" i="1" noProof="0" dirty="0"/>
              <a:t>features</a:t>
            </a:r>
            <a:r>
              <a:rPr lang="en-US" sz="1400" noProof="0" dirty="0"/>
              <a:t> include </a:t>
            </a:r>
            <a:r>
              <a:rPr lang="en-US" sz="1400" b="1" i="1" noProof="0" dirty="0"/>
              <a:t>envelope-based</a:t>
            </a:r>
            <a:r>
              <a:rPr lang="en-US" sz="1400" noProof="0" dirty="0"/>
              <a:t> activity and </a:t>
            </a:r>
            <a:r>
              <a:rPr lang="en-US" sz="1400" b="1" i="1" noProof="0" dirty="0"/>
              <a:t>template</a:t>
            </a:r>
            <a:r>
              <a:rPr lang="en-US" sz="1400" noProof="0" dirty="0"/>
              <a:t> </a:t>
            </a:r>
            <a:r>
              <a:rPr lang="en-US" sz="1400" b="1" i="1" noProof="0" dirty="0"/>
              <a:t>matching, </a:t>
            </a:r>
            <a:r>
              <a:rPr lang="en-US" sz="1400" noProof="0" dirty="0"/>
              <a:t>while</a:t>
            </a:r>
            <a:r>
              <a:rPr lang="en-US" sz="1400" b="1" i="1" noProof="0" dirty="0"/>
              <a:t> STFT </a:t>
            </a:r>
            <a:r>
              <a:rPr lang="en-US" sz="1400" noProof="0" dirty="0"/>
              <a:t>features</a:t>
            </a:r>
            <a:r>
              <a:rPr lang="en-US" sz="1400" b="1" i="1" noProof="0" dirty="0"/>
              <a:t> role </a:t>
            </a:r>
            <a:r>
              <a:rPr lang="en-US" sz="1400" noProof="0" dirty="0"/>
              <a:t>remains</a:t>
            </a:r>
            <a:r>
              <a:rPr lang="en-US" sz="1400" b="1" i="1" noProof="0" dirty="0"/>
              <a:t> uncertain</a:t>
            </a:r>
            <a:endParaRPr lang="en-GB" sz="1400" b="1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97CF1B6-CC74-D3AC-571D-5F039736D736}"/>
              </a:ext>
            </a:extLst>
          </p:cNvPr>
          <p:cNvSpPr/>
          <p:nvPr/>
        </p:nvSpPr>
        <p:spPr>
          <a:xfrm>
            <a:off x="1725542" y="1656495"/>
            <a:ext cx="2661877" cy="3436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Main findings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321FA6FD-86BC-A718-C809-3039366B1A09}"/>
              </a:ext>
            </a:extLst>
          </p:cNvPr>
          <p:cNvSpPr txBox="1">
            <a:spLocks/>
          </p:cNvSpPr>
          <p:nvPr/>
        </p:nvSpPr>
        <p:spPr>
          <a:xfrm>
            <a:off x="6723157" y="2100131"/>
            <a:ext cx="4824725" cy="1917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ꭙ"/>
            </a:pPr>
            <a:r>
              <a:rPr lang="en-US" sz="1400" b="1" dirty="0"/>
              <a:t>Signal</a:t>
            </a:r>
            <a:r>
              <a:rPr lang="en-US" sz="1400" dirty="0"/>
              <a:t> </a:t>
            </a:r>
            <a:r>
              <a:rPr lang="en-US" sz="1400" b="1" dirty="0"/>
              <a:t>processing</a:t>
            </a:r>
            <a:r>
              <a:rPr lang="en-US" sz="1400" dirty="0"/>
              <a:t>: Lack of a dedicated filtering pipeline may have preserved noise.</a:t>
            </a:r>
          </a:p>
          <a:p>
            <a:pPr>
              <a:buFont typeface="Calibri" panose="020F0502020204030204" pitchFamily="34" charset="0"/>
              <a:buChar char="ꭙ"/>
            </a:pPr>
            <a:r>
              <a:rPr lang="en-US" sz="1400" b="1" dirty="0"/>
              <a:t>Feature</a:t>
            </a:r>
            <a:r>
              <a:rPr lang="en-US" sz="1400" dirty="0"/>
              <a:t> </a:t>
            </a:r>
            <a:r>
              <a:rPr lang="en-US" sz="1400" b="1" dirty="0"/>
              <a:t>extraction</a:t>
            </a:r>
            <a:r>
              <a:rPr lang="en-US" sz="1400" dirty="0"/>
              <a:t>: Current features are effective but could be improved (e.g., wavelet transformation).</a:t>
            </a:r>
          </a:p>
          <a:p>
            <a:pPr>
              <a:buFont typeface="Calibri" panose="020F0502020204030204" pitchFamily="34" charset="0"/>
              <a:buChar char="ꭙ"/>
            </a:pPr>
            <a:r>
              <a:rPr lang="en-US" sz="1400" b="1" dirty="0"/>
              <a:t>Model</a:t>
            </a:r>
            <a:r>
              <a:rPr lang="en-US" sz="1400" dirty="0"/>
              <a:t> </a:t>
            </a:r>
            <a:r>
              <a:rPr lang="en-US" sz="1400" b="1" dirty="0"/>
              <a:t>performance</a:t>
            </a:r>
            <a:r>
              <a:rPr lang="en-US" sz="1400" dirty="0"/>
              <a:t>: Some critical signals were still misclassified, requiring further refinement.</a:t>
            </a:r>
          </a:p>
          <a:p>
            <a:pPr lvl="1"/>
            <a:r>
              <a:rPr lang="en-US" sz="1200" dirty="0"/>
              <a:t>Indifferent class affected by dual access issue</a:t>
            </a:r>
            <a:endParaRPr lang="en-GB" sz="120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14DA91E-CA27-3CDA-2453-96D884661E42}"/>
              </a:ext>
            </a:extLst>
          </p:cNvPr>
          <p:cNvSpPr/>
          <p:nvPr/>
        </p:nvSpPr>
        <p:spPr>
          <a:xfrm>
            <a:off x="7804581" y="1656495"/>
            <a:ext cx="2661877" cy="3436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Limitations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B72D362-A352-D08D-3736-BC9E3E7CEDF0}"/>
              </a:ext>
            </a:extLst>
          </p:cNvPr>
          <p:cNvSpPr txBox="1">
            <a:spLocks/>
          </p:cNvSpPr>
          <p:nvPr/>
        </p:nvSpPr>
        <p:spPr>
          <a:xfrm>
            <a:off x="2718506" y="4537891"/>
            <a:ext cx="6754985" cy="1601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Utilize unused </a:t>
            </a:r>
            <a:r>
              <a:rPr lang="en-US" sz="1400" b="1" i="1" dirty="0"/>
              <a:t>spatial</a:t>
            </a:r>
            <a:r>
              <a:rPr lang="en-US" sz="1400" dirty="0"/>
              <a:t> and </a:t>
            </a:r>
            <a:r>
              <a:rPr lang="en-US" sz="1400" b="1" i="1" dirty="0"/>
              <a:t>geometrical</a:t>
            </a:r>
            <a:r>
              <a:rPr lang="en-US" sz="1400" dirty="0"/>
              <a:t> </a:t>
            </a:r>
            <a:r>
              <a:rPr lang="en-US" sz="1400" b="1" i="1" dirty="0"/>
              <a:t>information</a:t>
            </a:r>
            <a:r>
              <a:rPr lang="en-US" sz="1400" dirty="0"/>
              <a:t> for improved accuracy.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Introduce </a:t>
            </a:r>
            <a:r>
              <a:rPr lang="en-US" sz="1400" b="1" i="1" dirty="0"/>
              <a:t>probabilistic</a:t>
            </a:r>
            <a:r>
              <a:rPr lang="en-US" sz="1400" dirty="0"/>
              <a:t> </a:t>
            </a:r>
            <a:r>
              <a:rPr lang="en-US" sz="1400" b="1" i="1" dirty="0"/>
              <a:t>classifiers</a:t>
            </a:r>
            <a:r>
              <a:rPr lang="en-US" sz="1400" dirty="0"/>
              <a:t> to enhance interpretability and clinical trust.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i="1" dirty="0"/>
              <a:t>Expand</a:t>
            </a:r>
            <a:r>
              <a:rPr lang="en-US" sz="1400" dirty="0"/>
              <a:t> the </a:t>
            </a:r>
            <a:r>
              <a:rPr lang="en-US" sz="1400" b="1" i="1" dirty="0"/>
              <a:t>dataset</a:t>
            </a:r>
            <a:r>
              <a:rPr lang="en-US" sz="1400" dirty="0"/>
              <a:t> to improve generalization and robustness.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Explore </a:t>
            </a:r>
            <a:r>
              <a:rPr lang="en-US" sz="1400" b="1" i="1" dirty="0"/>
              <a:t>deep</a:t>
            </a:r>
            <a:r>
              <a:rPr lang="en-US" sz="1400" dirty="0"/>
              <a:t> </a:t>
            </a:r>
            <a:r>
              <a:rPr lang="en-US" sz="1400" b="1" i="1" dirty="0"/>
              <a:t>learning</a:t>
            </a:r>
            <a:r>
              <a:rPr lang="en-US" sz="1400" dirty="0"/>
              <a:t> (CNNs, RNNs) to better capture complex signal dynamics.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Develop a </a:t>
            </a:r>
            <a:r>
              <a:rPr lang="en-US" sz="1400" b="1" i="1" dirty="0"/>
              <a:t>real-time</a:t>
            </a:r>
            <a:r>
              <a:rPr lang="en-US" sz="1400" dirty="0"/>
              <a:t> </a:t>
            </a:r>
            <a:r>
              <a:rPr lang="en-US" sz="1400" b="1" i="1" dirty="0"/>
              <a:t>decision</a:t>
            </a:r>
            <a:r>
              <a:rPr lang="en-US" sz="1400" dirty="0"/>
              <a:t> </a:t>
            </a:r>
            <a:r>
              <a:rPr lang="en-US" sz="1400" b="1" i="1" dirty="0"/>
              <a:t>support</a:t>
            </a:r>
            <a:r>
              <a:rPr lang="en-US" sz="1400" dirty="0"/>
              <a:t> </a:t>
            </a:r>
            <a:r>
              <a:rPr lang="en-US" sz="1400" b="1" i="1" dirty="0"/>
              <a:t>system</a:t>
            </a:r>
            <a:r>
              <a:rPr lang="en-US" sz="1400" dirty="0"/>
              <a:t> for intra-procedural use.</a:t>
            </a:r>
            <a:endParaRPr lang="en-GB" sz="120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C074559D-A875-1F5A-1565-7E826E8108F4}"/>
              </a:ext>
            </a:extLst>
          </p:cNvPr>
          <p:cNvSpPr/>
          <p:nvPr/>
        </p:nvSpPr>
        <p:spPr>
          <a:xfrm>
            <a:off x="4765061" y="4096712"/>
            <a:ext cx="2661877" cy="3436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E413-B4F4-0CED-58A0-40F64478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C4AB0E-3978-93BB-92FA-0C26664F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3A7DB4D-636F-8355-50EB-6D55CB65C374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BD5C2FE-0888-A7D3-90E1-6ACCB098CC2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F5700D5-98E3-1FC4-4AE8-7BD6F4C71A0E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Thank you for your attention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1190108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Envelope based features: examples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82BD37C-DFA6-EEF7-15A4-AB1F527EDAD1}"/>
              </a:ext>
            </a:extLst>
          </p:cNvPr>
          <p:cNvGrpSpPr/>
          <p:nvPr/>
        </p:nvGrpSpPr>
        <p:grpSpPr>
          <a:xfrm>
            <a:off x="119838" y="2434305"/>
            <a:ext cx="4007089" cy="2433844"/>
            <a:chOff x="269748" y="2697378"/>
            <a:chExt cx="6121400" cy="3808616"/>
          </a:xfrm>
        </p:grpSpPr>
        <p:pic>
          <p:nvPicPr>
            <p:cNvPr id="11" name="Immagine 1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BA45460-991F-61FA-4CDF-758CF3293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3F61B6C3-3CB3-8D93-71E1-986088D85356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D0B8FA4-2C5F-E39A-27E0-830F70371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0E464A10-F096-14BE-7FFE-A958E9845FFC}"/>
              </a:ext>
            </a:extLst>
          </p:cNvPr>
          <p:cNvSpPr/>
          <p:nvPr/>
        </p:nvSpPr>
        <p:spPr>
          <a:xfrm>
            <a:off x="1607820" y="3496960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4EFF778-ED05-8780-D52C-F434E4CAD30F}"/>
              </a:ext>
            </a:extLst>
          </p:cNvPr>
          <p:cNvSpPr/>
          <p:nvPr/>
        </p:nvSpPr>
        <p:spPr>
          <a:xfrm>
            <a:off x="1897486" y="38648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CB6D18C-FAAA-EFB1-311B-6DFAF4F59D1D}"/>
              </a:ext>
            </a:extLst>
          </p:cNvPr>
          <p:cNvSpPr/>
          <p:nvPr/>
        </p:nvSpPr>
        <p:spPr>
          <a:xfrm>
            <a:off x="2233065" y="3095442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18E90A84-AA0D-C2CE-D3EC-016A2BE6727E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76F768A-1911-15C0-EC6A-8A6759D3C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746B8D92-9EE5-FD8A-BF64-60002E27A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27" name="Ovale 26">
            <a:extLst>
              <a:ext uri="{FF2B5EF4-FFF2-40B4-BE49-F238E27FC236}">
                <a16:creationId xmlns:a16="http://schemas.microsoft.com/office/drawing/2014/main" id="{99C112C2-0D9D-E19C-9A9F-6F0C8C5555FC}"/>
              </a:ext>
            </a:extLst>
          </p:cNvPr>
          <p:cNvSpPr/>
          <p:nvPr/>
        </p:nvSpPr>
        <p:spPr>
          <a:xfrm>
            <a:off x="11335972" y="2747208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60B6E61A-A9B6-E31F-2FA8-A175CFBF163A}"/>
              </a:ext>
            </a:extLst>
          </p:cNvPr>
          <p:cNvSpPr/>
          <p:nvPr/>
        </p:nvSpPr>
        <p:spPr>
          <a:xfrm>
            <a:off x="7677912" y="4868149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3F9A5A68-03CB-B118-3C88-B1265DF88A0E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Dominant peak value and time</a:t>
            </a: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20325EBE-C108-B499-1F93-44F6EC6BD1F1}"/>
              </a:ext>
            </a:extLst>
          </p:cNvPr>
          <p:cNvGrpSpPr/>
          <p:nvPr/>
        </p:nvGrpSpPr>
        <p:grpSpPr>
          <a:xfrm>
            <a:off x="4405997" y="2327865"/>
            <a:ext cx="7612597" cy="3107214"/>
            <a:chOff x="4526338" y="2351766"/>
            <a:chExt cx="7612597" cy="3107214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8DA59698-043F-AE79-F9B2-66A7616A4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633E5C3-7FB6-D773-724E-9E75603F6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CEBA5CC-DD47-B478-36A7-BED92154194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Subdominant peak value and time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7627CD2-ACF8-571F-382D-ECAB902640B1}"/>
              </a:ext>
            </a:extLst>
          </p:cNvPr>
          <p:cNvSpPr/>
          <p:nvPr/>
        </p:nvSpPr>
        <p:spPr>
          <a:xfrm>
            <a:off x="7402319" y="4478128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DB10C2BC-77A7-EAD4-B2FC-E5037E5F026B}"/>
              </a:ext>
            </a:extLst>
          </p:cNvPr>
          <p:cNvSpPr/>
          <p:nvPr/>
        </p:nvSpPr>
        <p:spPr>
          <a:xfrm>
            <a:off x="11129374" y="3881471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DA04256A-A255-8B27-DA09-BCEFC25BFA17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Minor peak value and time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B28976E-554C-5A31-41D3-5BAD8ADF2C9F}"/>
              </a:ext>
            </a:extLst>
          </p:cNvPr>
          <p:cNvGrpSpPr/>
          <p:nvPr/>
        </p:nvGrpSpPr>
        <p:grpSpPr>
          <a:xfrm>
            <a:off x="4352429" y="2431331"/>
            <a:ext cx="7612597" cy="3107214"/>
            <a:chOff x="4526338" y="2351766"/>
            <a:chExt cx="7612597" cy="3107214"/>
          </a:xfrm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F957223E-DD0E-1D43-0D1C-5520C42F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7ECA661A-DB0E-C40D-C1C7-4C1F7F1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48" name="Ovale 47">
            <a:extLst>
              <a:ext uri="{FF2B5EF4-FFF2-40B4-BE49-F238E27FC236}">
                <a16:creationId xmlns:a16="http://schemas.microsoft.com/office/drawing/2014/main" id="{6792A81D-F70E-4FDD-570C-79C61562BC57}"/>
              </a:ext>
            </a:extLst>
          </p:cNvPr>
          <p:cNvSpPr/>
          <p:nvPr/>
        </p:nvSpPr>
        <p:spPr>
          <a:xfrm>
            <a:off x="7332085" y="4393483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69414F-A13D-415C-87EB-11074B4A9416}"/>
              </a:ext>
            </a:extLst>
          </p:cNvPr>
          <p:cNvSpPr/>
          <p:nvPr/>
        </p:nvSpPr>
        <p:spPr>
          <a:xfrm>
            <a:off x="11200578" y="3640696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  <p:bldP spid="27" grpId="0" animBg="1"/>
      <p:bldP spid="27" grpId="1" animBg="1"/>
      <p:bldP spid="29" grpId="0" animBg="1"/>
      <p:bldP spid="29" grpId="1" animBg="1"/>
      <p:bldP spid="33" grpId="0" animBg="1"/>
      <p:bldP spid="33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4" grpId="0" animBg="1"/>
      <p:bldP spid="48" grpId="0" animBg="1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E32FA5E-3AAC-17B4-88A1-79397CF69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9AFC1-8146-B369-D712-D34790F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61212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Template matching: examples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23995-E039-3604-E1C0-0DBB1DD5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6ECD193-1C53-D18E-1AF6-B20B98F23981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DEB5DBB-0C7A-286B-D910-6A9ED0F2F260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51D9DB95-B5ED-D11B-923A-D4D2B5416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BAC4EAF8-CC97-678F-C916-9277C6AD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456E5701-64B2-0869-C2CE-0756AD89C4C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Cross correlation peak value and time (TM1)</a:t>
            </a:r>
          </a:p>
        </p:txBody>
      </p:sp>
      <p:pic>
        <p:nvPicPr>
          <p:cNvPr id="3" name="Immagine 2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1DDA5F3B-40F9-C8F1-9E39-F77A15BD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119838" y="2534946"/>
            <a:ext cx="4316243" cy="2693052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F8F04CAB-3DF4-0A82-6831-D90BB5B302F4}"/>
              </a:ext>
            </a:extLst>
          </p:cNvPr>
          <p:cNvSpPr/>
          <p:nvPr/>
        </p:nvSpPr>
        <p:spPr>
          <a:xfrm>
            <a:off x="1847956" y="408586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A54D952-E6EC-A7C2-9173-5460B762207A}"/>
              </a:ext>
            </a:extLst>
          </p:cNvPr>
          <p:cNvSpPr/>
          <p:nvPr/>
        </p:nvSpPr>
        <p:spPr>
          <a:xfrm>
            <a:off x="5292196" y="2970294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C28C8D2-E4E1-E881-1154-1AB3DC5D8018}"/>
              </a:ext>
            </a:extLst>
          </p:cNvPr>
          <p:cNvSpPr/>
          <p:nvPr/>
        </p:nvSpPr>
        <p:spPr>
          <a:xfrm>
            <a:off x="9147916" y="35981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6874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80E8E8-3E7A-2DAF-E7D5-D3036866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2D3D3-9940-5C75-2610-9036B3C4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STFT features: examples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1584DF-205C-4D39-6880-8E370644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212DBC4-BBAC-7659-8568-F26BF8C8E7D4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CCB51191-5184-1D40-21C2-C918F39C7BD7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379B92A9-4658-F6AE-82FA-FEBBAB64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395C2FAA-BB63-BD95-0898-3D104CF83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07B29E2-128F-AA71-ADFA-9E9385D3229B}"/>
              </a:ext>
            </a:extLst>
          </p:cNvPr>
          <p:cNvSpPr/>
          <p:nvPr/>
        </p:nvSpPr>
        <p:spPr>
          <a:xfrm>
            <a:off x="5498974" y="1711496"/>
            <a:ext cx="554697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First active area HF sub-band: average and maximum power</a:t>
            </a:r>
          </a:p>
        </p:txBody>
      </p:sp>
      <p:pic>
        <p:nvPicPr>
          <p:cNvPr id="8" name="Immagine 7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0707C8BD-902C-91A3-5215-073977146E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175627" y="2327865"/>
            <a:ext cx="4399071" cy="2914696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6A79C665-AFBC-2335-13B9-7677972028EB}"/>
              </a:ext>
            </a:extLst>
          </p:cNvPr>
          <p:cNvSpPr/>
          <p:nvPr/>
        </p:nvSpPr>
        <p:spPr>
          <a:xfrm>
            <a:off x="1622555" y="2718125"/>
            <a:ext cx="315781" cy="50433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F90363F-ADB0-E29C-9C3B-BDA87D87CD6F}"/>
              </a:ext>
            </a:extLst>
          </p:cNvPr>
          <p:cNvSpPr/>
          <p:nvPr/>
        </p:nvSpPr>
        <p:spPr>
          <a:xfrm>
            <a:off x="1727158" y="3067263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5BD501A4-4971-44A4-D827-41EA071A21D3}"/>
              </a:ext>
            </a:extLst>
          </p:cNvPr>
          <p:cNvSpPr/>
          <p:nvPr/>
        </p:nvSpPr>
        <p:spPr>
          <a:xfrm>
            <a:off x="7321754" y="4234647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4595E26B-D399-120B-FAB2-74D376E50F99}"/>
              </a:ext>
            </a:extLst>
          </p:cNvPr>
          <p:cNvSpPr/>
          <p:nvPr/>
        </p:nvSpPr>
        <p:spPr>
          <a:xfrm>
            <a:off x="11045952" y="4893015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80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 animBg="1"/>
      <p:bldP spid="6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noProof="0" dirty="0"/>
              <a:t>Comments on confusion matrix and metrics:</a:t>
            </a:r>
          </a:p>
          <a:p>
            <a:r>
              <a:rPr lang="en-GB" sz="1600" noProof="0" dirty="0"/>
              <a:t>Indifferent signals have good performance</a:t>
            </a:r>
          </a:p>
          <a:p>
            <a:r>
              <a:rPr lang="en-GB" sz="1600" noProof="0" dirty="0"/>
              <a:t>Effective signals suffer of bad precision but sufficient recall </a:t>
            </a:r>
          </a:p>
          <a:p>
            <a:r>
              <a:rPr lang="en-GB" sz="1600" noProof="0" dirty="0"/>
              <a:t>Dangerous signals suffer of both low precision and recall</a:t>
            </a:r>
          </a:p>
          <a:p>
            <a:endParaRPr lang="en-GB" sz="1600" noProof="0" dirty="0"/>
          </a:p>
          <a:p>
            <a:r>
              <a:rPr lang="en-GB" sz="1600" noProof="0" dirty="0"/>
              <a:t>There are 11 dangerous signals classified as effective (very critical scenario)</a:t>
            </a:r>
          </a:p>
          <a:p>
            <a:r>
              <a:rPr lang="en-GB" sz="1600" noProof="0" dirty="0"/>
              <a:t>There are 44 indifferent signals recognized as dangerous (acceptable scenario) </a:t>
            </a:r>
          </a:p>
          <a:p>
            <a:r>
              <a:rPr lang="en-GB" sz="1600" noProof="0" dirty="0"/>
              <a:t>There are 24 dangerous signals classified as indifferent (risky scenario)</a:t>
            </a:r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135289" y="2743310"/>
            <a:ext cx="2380311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15FA-42DB-420E-BB48-CC6153B0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56F89-9DD8-11F2-7EC5-BFB4F87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9A3E4-0EB2-C41B-9620-0868FA9F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BB7FCF-7E9F-A5DA-9157-9AD2111D256D}"/>
              </a:ext>
            </a:extLst>
          </p:cNvPr>
          <p:cNvSpPr txBox="1"/>
          <p:nvPr/>
        </p:nvSpPr>
        <p:spPr>
          <a:xfrm>
            <a:off x="342900" y="1417304"/>
            <a:ext cx="5463540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noProof="0" dirty="0">
                <a:solidFill>
                  <a:srgbClr val="C00000"/>
                </a:solidFill>
              </a:rPr>
              <a:t>Atrioventricular nodal re-entry  tachycardia</a:t>
            </a:r>
            <a:endParaRPr lang="en-GB" sz="14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 noProof="0" dirty="0"/>
              <a:t>Tachycardia</a:t>
            </a:r>
            <a:r>
              <a:rPr lang="en-GB" sz="1400" noProof="0" dirty="0"/>
              <a:t>: </a:t>
            </a:r>
            <a:r>
              <a:rPr lang="en-GB" sz="1400" i="1" noProof="0" dirty="0"/>
              <a:t>physiological</a:t>
            </a:r>
            <a:r>
              <a:rPr lang="en-GB" sz="1400" noProof="0" dirty="0"/>
              <a:t> or </a:t>
            </a:r>
            <a:r>
              <a:rPr lang="en-GB" sz="1400" i="1" noProof="0" dirty="0"/>
              <a:t>unphysiological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abnormally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fast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heart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rate</a:t>
            </a:r>
            <a:endParaRPr lang="en-GB" sz="1400" noProof="0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 noProof="0" dirty="0"/>
              <a:t>Supraventricular tachycardias (SVTs) </a:t>
            </a:r>
            <a:r>
              <a:rPr lang="en-GB" sz="1400" noProof="0" dirty="0"/>
              <a:t>originate above the ventricles, </a:t>
            </a:r>
            <a:r>
              <a:rPr lang="en-GB" sz="1400" b="1" noProof="0" dirty="0">
                <a:solidFill>
                  <a:srgbClr val="002060"/>
                </a:solidFill>
              </a:rPr>
              <a:t>involving</a:t>
            </a:r>
            <a:r>
              <a:rPr lang="en-GB" sz="1400" noProof="0" dirty="0"/>
              <a:t> the </a:t>
            </a:r>
            <a:r>
              <a:rPr lang="en-GB" sz="1400" b="1" noProof="0" dirty="0">
                <a:solidFill>
                  <a:srgbClr val="002060"/>
                </a:solidFill>
              </a:rPr>
              <a:t>AV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node</a:t>
            </a:r>
            <a:r>
              <a:rPr lang="en-GB" sz="1400" noProof="0" dirty="0"/>
              <a:t>.</a:t>
            </a:r>
          </a:p>
          <a:p>
            <a:pPr lvl="1">
              <a:spcBef>
                <a:spcPts val="600"/>
              </a:spcBef>
            </a:pPr>
            <a:endParaRPr lang="en-GB" sz="14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 noProof="0" dirty="0"/>
              <a:t>Atrioventricular nodal </a:t>
            </a:r>
            <a:r>
              <a:rPr lang="en-GB" sz="1400" b="1" noProof="0" dirty="0" err="1"/>
              <a:t>reentrant</a:t>
            </a:r>
            <a:r>
              <a:rPr lang="en-GB" sz="1400" b="1" noProof="0" dirty="0"/>
              <a:t> tachycardia (AVNRT) </a:t>
            </a:r>
            <a:r>
              <a:rPr lang="en-GB" sz="1400" noProof="0" dirty="0"/>
              <a:t>is caused by the </a:t>
            </a:r>
            <a:r>
              <a:rPr lang="en-GB" sz="1400" b="1" noProof="0" dirty="0">
                <a:solidFill>
                  <a:srgbClr val="002060"/>
                </a:solidFill>
              </a:rPr>
              <a:t>presence of  a </a:t>
            </a:r>
            <a:r>
              <a:rPr lang="en-GB" sz="1400" b="1" noProof="0" dirty="0" err="1">
                <a:solidFill>
                  <a:srgbClr val="002060"/>
                </a:solidFill>
              </a:rPr>
              <a:t>reentrant</a:t>
            </a:r>
            <a:r>
              <a:rPr lang="en-GB" sz="1400" b="1" noProof="0" dirty="0">
                <a:solidFill>
                  <a:srgbClr val="002060"/>
                </a:solidFill>
              </a:rPr>
              <a:t> circuit into the dual electric pathways</a:t>
            </a:r>
            <a:r>
              <a:rPr lang="en-GB" sz="1400" noProof="0" dirty="0"/>
              <a:t>, that triggers rapid heartbeats.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100" noProof="0" dirty="0"/>
              <a:t>AVNRT is one of the most common SVTs (~60% of SVT cases) , with ~66% occurring in women. AVNRT typically presents in young adults but can also appear in older individuals (70s-80s).</a:t>
            </a:r>
          </a:p>
          <a:p>
            <a:pPr lvl="1">
              <a:spcBef>
                <a:spcPts val="600"/>
              </a:spcBef>
            </a:pPr>
            <a:endParaRPr lang="en-GB" sz="1200" noProof="0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1CB62C5-1C97-0A59-6A1A-39CE002738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grayscl/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6563010" y="1564640"/>
            <a:ext cx="5060029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943F8B75-4FFF-7244-03B3-67C821F6CA37}"/>
              </a:ext>
            </a:extLst>
          </p:cNvPr>
          <p:cNvSpPr/>
          <p:nvPr/>
        </p:nvSpPr>
        <p:spPr>
          <a:xfrm rot="20220731">
            <a:off x="9709405" y="3588314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giù 32">
            <a:extLst>
              <a:ext uri="{FF2B5EF4-FFF2-40B4-BE49-F238E27FC236}">
                <a16:creationId xmlns:a16="http://schemas.microsoft.com/office/drawing/2014/main" id="{6D64B9EC-56C8-50AA-6C90-D7292B80153F}"/>
              </a:ext>
            </a:extLst>
          </p:cNvPr>
          <p:cNvSpPr/>
          <p:nvPr/>
        </p:nvSpPr>
        <p:spPr>
          <a:xfrm rot="20220731">
            <a:off x="9610667" y="3388141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329CAE-57BB-78E9-9A65-B5D71D4A8BF4}"/>
              </a:ext>
            </a:extLst>
          </p:cNvPr>
          <p:cNvSpPr/>
          <p:nvPr/>
        </p:nvSpPr>
        <p:spPr>
          <a:xfrm rot="20220731">
            <a:off x="9511927" y="316956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09D3D7B4-82F6-3E43-CBA4-9A5DC09F9353}"/>
              </a:ext>
            </a:extLst>
          </p:cNvPr>
          <p:cNvSpPr/>
          <p:nvPr/>
        </p:nvSpPr>
        <p:spPr>
          <a:xfrm rot="18551426">
            <a:off x="9869211" y="3734605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in giù 35">
            <a:extLst>
              <a:ext uri="{FF2B5EF4-FFF2-40B4-BE49-F238E27FC236}">
                <a16:creationId xmlns:a16="http://schemas.microsoft.com/office/drawing/2014/main" id="{AA97B62B-F033-217A-9FFE-8616128A5E61}"/>
              </a:ext>
            </a:extLst>
          </p:cNvPr>
          <p:cNvSpPr/>
          <p:nvPr/>
        </p:nvSpPr>
        <p:spPr>
          <a:xfrm rot="19139589">
            <a:off x="10041803" y="391668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332A9FAA-EA65-9A76-4B70-7816D670A383}"/>
              </a:ext>
            </a:extLst>
          </p:cNvPr>
          <p:cNvSpPr/>
          <p:nvPr/>
        </p:nvSpPr>
        <p:spPr>
          <a:xfrm rot="19492239">
            <a:off x="10187171" y="4094538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in giù 37">
            <a:extLst>
              <a:ext uri="{FF2B5EF4-FFF2-40B4-BE49-F238E27FC236}">
                <a16:creationId xmlns:a16="http://schemas.microsoft.com/office/drawing/2014/main" id="{45EDC9E0-9E6E-D56F-81F6-93046DEB300C}"/>
              </a:ext>
            </a:extLst>
          </p:cNvPr>
          <p:cNvSpPr/>
          <p:nvPr/>
        </p:nvSpPr>
        <p:spPr>
          <a:xfrm rot="19492239">
            <a:off x="10320121" y="4290516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0DB36307-4A62-2C25-C28F-7CF562B0183F}"/>
              </a:ext>
            </a:extLst>
          </p:cNvPr>
          <p:cNvSpPr/>
          <p:nvPr/>
        </p:nvSpPr>
        <p:spPr>
          <a:xfrm rot="1139861">
            <a:off x="9754227" y="3818506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in giù 41">
            <a:extLst>
              <a:ext uri="{FF2B5EF4-FFF2-40B4-BE49-F238E27FC236}">
                <a16:creationId xmlns:a16="http://schemas.microsoft.com/office/drawing/2014/main" id="{8DCA7915-41AA-5FD1-451E-8F74A627B884}"/>
              </a:ext>
            </a:extLst>
          </p:cNvPr>
          <p:cNvSpPr/>
          <p:nvPr/>
        </p:nvSpPr>
        <p:spPr>
          <a:xfrm rot="1823218">
            <a:off x="9698653" y="3931928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CF242CBD-006E-9436-CACE-56B7982C4BAD}"/>
              </a:ext>
            </a:extLst>
          </p:cNvPr>
          <p:cNvSpPr/>
          <p:nvPr/>
        </p:nvSpPr>
        <p:spPr>
          <a:xfrm rot="2882369">
            <a:off x="9612025" y="4030021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E6CEF5EA-BE02-7FF8-A2C7-AE7160BE6529}"/>
              </a:ext>
            </a:extLst>
          </p:cNvPr>
          <p:cNvSpPr/>
          <p:nvPr/>
        </p:nvSpPr>
        <p:spPr>
          <a:xfrm rot="4769689">
            <a:off x="9488414" y="407660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E2E594C9-4BC5-76D6-99F6-635525A54136}"/>
              </a:ext>
            </a:extLst>
          </p:cNvPr>
          <p:cNvSpPr/>
          <p:nvPr/>
        </p:nvSpPr>
        <p:spPr>
          <a:xfrm rot="6376071">
            <a:off x="9354558" y="404503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7186B134-0203-B062-DB3A-31A8A6DE4503}"/>
              </a:ext>
            </a:extLst>
          </p:cNvPr>
          <p:cNvSpPr/>
          <p:nvPr/>
        </p:nvSpPr>
        <p:spPr>
          <a:xfrm rot="9132741">
            <a:off x="9265933" y="3957249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5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757" y="1620311"/>
            <a:ext cx="3994741" cy="3169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8" b="18164"/>
          <a:stretch/>
        </p:blipFill>
        <p:spPr>
          <a:xfrm>
            <a:off x="4233647" y="4883622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39" y="2660176"/>
            <a:ext cx="2865617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050" noProof="0" dirty="0"/>
              <a:t>Comments on confusion matrix and metrics:</a:t>
            </a:r>
          </a:p>
          <a:p>
            <a:r>
              <a:rPr lang="en-GB" sz="1050" noProof="0" dirty="0"/>
              <a:t>Indifferent signals have good performance</a:t>
            </a:r>
          </a:p>
          <a:p>
            <a:r>
              <a:rPr lang="en-GB" sz="1050" noProof="0" dirty="0"/>
              <a:t>Effective signals suffer of bad precision and low recall</a:t>
            </a:r>
          </a:p>
          <a:p>
            <a:r>
              <a:rPr lang="en-GB" sz="1050" noProof="0" dirty="0"/>
              <a:t>Dangerous signals suffer of both low precision and recall</a:t>
            </a:r>
          </a:p>
          <a:p>
            <a:endParaRPr lang="en-GB" sz="1050" noProof="0" dirty="0"/>
          </a:p>
          <a:p>
            <a:r>
              <a:rPr lang="en-GB" sz="1050" noProof="0" dirty="0"/>
              <a:t>9 dangerous signals classified as effective (very critical scenario)</a:t>
            </a:r>
          </a:p>
          <a:p>
            <a:r>
              <a:rPr lang="en-GB" sz="1050" noProof="0" dirty="0"/>
              <a:t>70 effective signals recognized as indifferent (risky scenario)</a:t>
            </a:r>
          </a:p>
          <a:p>
            <a:r>
              <a:rPr lang="en-GB" sz="1050" noProof="0" dirty="0"/>
              <a:t>51 indifferent signals recognized as dangerous (acceptable scenario) </a:t>
            </a:r>
          </a:p>
          <a:p>
            <a:r>
              <a:rPr lang="en-GB" sz="1050" noProof="0" dirty="0"/>
              <a:t>21 dangerous signals classified as indifferent (risky scenario)</a:t>
            </a:r>
          </a:p>
          <a:p>
            <a:pPr marL="0" indent="0">
              <a:buNone/>
            </a:pPr>
            <a:endParaRPr lang="en-GB" sz="105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471018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5496668" y="287082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629382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471018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549666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549666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6276683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849665" cy="615186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701073" y="1620311"/>
            <a:ext cx="1910807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i="1" noProof="0" dirty="0"/>
              <a:t>Cross entropy impurity measure</a:t>
            </a:r>
          </a:p>
          <a:p>
            <a:r>
              <a:rPr lang="en-GB" sz="1100" i="1" noProof="0" dirty="0"/>
              <a:t>Depth tuned on weighted f1-score</a:t>
            </a:r>
          </a:p>
          <a:p>
            <a:pPr marL="0" indent="0">
              <a:buNone/>
            </a:pPr>
            <a:endParaRPr lang="en-GB" sz="11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100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C5F36D-FE12-C15D-1EC8-02E480F6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7852281" y="1620311"/>
            <a:ext cx="4200193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171" y="1496496"/>
            <a:ext cx="3977689" cy="32223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1" r="17665" b="18538"/>
          <a:stretch/>
        </p:blipFill>
        <p:spPr>
          <a:xfrm>
            <a:off x="4606442" y="4718896"/>
            <a:ext cx="3031008" cy="1364334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87" y="2683165"/>
            <a:ext cx="315539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Despite the good number of effective and dangerous signals correctly identified, there are: </a:t>
            </a:r>
          </a:p>
          <a:p>
            <a:pPr lvl="1"/>
            <a:r>
              <a:rPr lang="en-GB" sz="1200" noProof="0" dirty="0"/>
              <a:t>8 dangerous signals recognized as effective (unacceptable) </a:t>
            </a:r>
          </a:p>
          <a:p>
            <a:pPr lvl="1"/>
            <a:r>
              <a:rPr lang="en-GB" sz="1200" noProof="0" dirty="0"/>
              <a:t>175 effective signals predicted as indifferent (as done by the knowledge-based classifier)</a:t>
            </a:r>
          </a:p>
          <a:p>
            <a:pPr lvl="1"/>
            <a:r>
              <a:rPr lang="en-GB" sz="1200" noProof="0" dirty="0"/>
              <a:t>71 dangerous signals recognized as indifferent (acceptable)</a:t>
            </a:r>
          </a:p>
          <a:p>
            <a:pPr lvl="1"/>
            <a:r>
              <a:rPr lang="en-GB" sz="1200" noProof="0" dirty="0"/>
              <a:t>20 indifferent signals recognized as dangerous (risky)</a:t>
            </a:r>
          </a:p>
          <a:p>
            <a:pPr lvl="1"/>
            <a:endParaRPr lang="en-GB" sz="900" noProof="0" dirty="0"/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494543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5731916" y="281166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652907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494543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573191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573191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6511931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889795" y="1574960"/>
            <a:ext cx="1859341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Multinomial classification</a:t>
            </a:r>
          </a:p>
          <a:p>
            <a:r>
              <a:rPr lang="en-GB" sz="1200" i="1" noProof="0" dirty="0"/>
              <a:t>1000 maximum iterations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575848"/>
            <a:ext cx="910251" cy="8275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CF7EC1-4ECE-8625-1DB5-84A28800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8097752" y="1548129"/>
            <a:ext cx="3977689" cy="28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5072" y="1548129"/>
            <a:ext cx="3970091" cy="3212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30415" r="11572" b="17889"/>
          <a:stretch/>
        </p:blipFill>
        <p:spPr>
          <a:xfrm>
            <a:off x="4499816" y="4828094"/>
            <a:ext cx="3211624" cy="1367123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20" y="2745903"/>
            <a:ext cx="328945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Performance overall improves:</a:t>
            </a:r>
          </a:p>
          <a:p>
            <a:pPr lvl="1"/>
            <a:r>
              <a:rPr lang="en-GB" sz="1200" noProof="0" dirty="0"/>
              <a:t>Highest f1-score levels</a:t>
            </a:r>
          </a:p>
          <a:p>
            <a:pPr lvl="1"/>
            <a:r>
              <a:rPr lang="en-GB" sz="1200" noProof="0" dirty="0"/>
              <a:t>Still a considerable number of misclassified signals into each class</a:t>
            </a:r>
          </a:p>
          <a:p>
            <a:r>
              <a:rPr lang="en-GB" sz="1200" noProof="0" dirty="0"/>
              <a:t>Lowest number of dangerous signals classified as effective</a:t>
            </a:r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495317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5739658" y="2852919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653681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495317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573965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573965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6519673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766188" y="1638072"/>
            <a:ext cx="1671956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Gaussian kernel</a:t>
            </a:r>
          </a:p>
          <a:p>
            <a:r>
              <a:rPr lang="en-GB" sz="1200" i="1" noProof="0" dirty="0"/>
              <a:t>C value tuned on f1-score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6536818" y="4983791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6536817" y="5911513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271047-E1CA-13D8-65E4-F99B693A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7975163" y="1548129"/>
            <a:ext cx="4132909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7F8D298-58CE-BC6D-426E-4C9A490A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8DC294-E575-B748-4971-025007A5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50D3D7-4781-C395-20D8-C287E33D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B587B28-E58A-8D50-4F65-694C8DCE6CBA}"/>
              </a:ext>
            </a:extLst>
          </p:cNvPr>
          <p:cNvSpPr txBox="1"/>
          <p:nvPr/>
        </p:nvSpPr>
        <p:spPr>
          <a:xfrm>
            <a:off x="342900" y="1417304"/>
            <a:ext cx="546354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noProof="0" dirty="0">
                <a:solidFill>
                  <a:srgbClr val="C00000"/>
                </a:solidFill>
              </a:rPr>
              <a:t>Atrioventricular nodal re-entry  tachycardia</a:t>
            </a:r>
            <a:endParaRPr lang="en-GB" sz="14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 noProof="0" dirty="0"/>
              <a:t>Tachycardia</a:t>
            </a:r>
            <a:r>
              <a:rPr lang="en-GB" sz="1400" noProof="0" dirty="0"/>
              <a:t>: </a:t>
            </a:r>
            <a:r>
              <a:rPr lang="en-GB" sz="1400" i="1" noProof="0" dirty="0"/>
              <a:t>physiological</a:t>
            </a:r>
            <a:r>
              <a:rPr lang="en-GB" sz="1400" noProof="0" dirty="0"/>
              <a:t> or </a:t>
            </a:r>
            <a:r>
              <a:rPr lang="en-GB" sz="1400" i="1" noProof="0" dirty="0"/>
              <a:t>unphysiological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abnormally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fast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heart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rate</a:t>
            </a:r>
            <a:endParaRPr lang="en-GB" sz="1400" noProof="0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 noProof="0" dirty="0"/>
              <a:t>Supraventricular tachycardias (SVTs) </a:t>
            </a:r>
            <a:r>
              <a:rPr lang="en-GB" sz="1400" noProof="0" dirty="0"/>
              <a:t>originate above the ventricles, </a:t>
            </a:r>
            <a:r>
              <a:rPr lang="en-GB" sz="1400" b="1" noProof="0" dirty="0">
                <a:solidFill>
                  <a:srgbClr val="002060"/>
                </a:solidFill>
              </a:rPr>
              <a:t>involving</a:t>
            </a:r>
            <a:r>
              <a:rPr lang="en-GB" sz="1400" noProof="0" dirty="0"/>
              <a:t> the </a:t>
            </a:r>
            <a:r>
              <a:rPr lang="en-GB" sz="1400" b="1" noProof="0" dirty="0">
                <a:solidFill>
                  <a:srgbClr val="002060"/>
                </a:solidFill>
              </a:rPr>
              <a:t>AV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node</a:t>
            </a:r>
            <a:r>
              <a:rPr lang="en-GB" sz="1400" noProof="0" dirty="0"/>
              <a:t>.</a:t>
            </a:r>
          </a:p>
          <a:p>
            <a:pPr lvl="1">
              <a:spcBef>
                <a:spcPts val="600"/>
              </a:spcBef>
            </a:pPr>
            <a:endParaRPr lang="en-GB" sz="14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 noProof="0" dirty="0"/>
              <a:t>Atrioventricular nodal </a:t>
            </a:r>
            <a:r>
              <a:rPr lang="en-GB" sz="1400" b="1" noProof="0" dirty="0" err="1"/>
              <a:t>reentrant</a:t>
            </a:r>
            <a:r>
              <a:rPr lang="en-GB" sz="1400" b="1" noProof="0" dirty="0"/>
              <a:t> tachycardia (AVNRT) </a:t>
            </a:r>
            <a:r>
              <a:rPr lang="en-GB" sz="1400" noProof="0" dirty="0"/>
              <a:t>is caused by the </a:t>
            </a:r>
            <a:r>
              <a:rPr lang="en-GB" sz="1400" b="1" noProof="0" dirty="0">
                <a:solidFill>
                  <a:srgbClr val="002060"/>
                </a:solidFill>
              </a:rPr>
              <a:t>presence of  a </a:t>
            </a:r>
            <a:r>
              <a:rPr lang="en-GB" sz="1400" b="1" noProof="0" dirty="0" err="1">
                <a:solidFill>
                  <a:srgbClr val="002060"/>
                </a:solidFill>
              </a:rPr>
              <a:t>reentrant</a:t>
            </a:r>
            <a:r>
              <a:rPr lang="en-GB" sz="1400" b="1" noProof="0" dirty="0">
                <a:solidFill>
                  <a:srgbClr val="002060"/>
                </a:solidFill>
              </a:rPr>
              <a:t> circuit into the dual electric pathways</a:t>
            </a:r>
            <a:r>
              <a:rPr lang="en-GB" sz="1400" noProof="0" dirty="0"/>
              <a:t>, that triggers rapid heartbeats.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100" noProof="0" dirty="0"/>
              <a:t>AVNRT is one of the most common SVTs (~60% of SVT cases) , with ~66% occurring in women. AVNRT typically presents in young adults but can also appear in older individuals (70s-80s).</a:t>
            </a:r>
          </a:p>
        </p:txBody>
      </p:sp>
      <p:pic>
        <p:nvPicPr>
          <p:cNvPr id="8" name="Immagine 7" descr="Immagine che contiene scheletro, schizzo, diagramma, disegno&#10;&#10;Il contenuto generato dall'IA potrebbe non essere corretto.">
            <a:extLst>
              <a:ext uri="{FF2B5EF4-FFF2-40B4-BE49-F238E27FC236}">
                <a16:creationId xmlns:a16="http://schemas.microsoft.com/office/drawing/2014/main" id="{D05CB0C8-DF9D-6F7B-02C1-1D53F925D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9" r="33319" b="21031"/>
          <a:stretch/>
        </p:blipFill>
        <p:spPr>
          <a:xfrm>
            <a:off x="6569171" y="2476836"/>
            <a:ext cx="4688109" cy="2320238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D231E2F-D613-7E04-6ABE-751C4C168CAF}"/>
              </a:ext>
            </a:extLst>
          </p:cNvPr>
          <p:cNvSpPr/>
          <p:nvPr/>
        </p:nvSpPr>
        <p:spPr>
          <a:xfrm>
            <a:off x="6773172" y="2171022"/>
            <a:ext cx="1554766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Sinus rhythm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081A324-4D3F-8ACA-DF54-96F8A936C1D9}"/>
              </a:ext>
            </a:extLst>
          </p:cNvPr>
          <p:cNvSpPr/>
          <p:nvPr/>
        </p:nvSpPr>
        <p:spPr>
          <a:xfrm>
            <a:off x="9441113" y="2171022"/>
            <a:ext cx="1332698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1"/>
                </a:solidFill>
              </a:rPr>
              <a:t>AVNRT</a:t>
            </a:r>
          </a:p>
        </p:txBody>
      </p:sp>
    </p:spTree>
    <p:extLst>
      <p:ext uri="{BB962C8B-B14F-4D97-AF65-F5344CB8AC3E}">
        <p14:creationId xmlns:p14="http://schemas.microsoft.com/office/powerpoint/2010/main" val="77280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7EE-0F07-BE01-8095-9E197F02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F25D-2CED-5DC0-EF19-83B8544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55BD86-9A2A-65D7-6BA1-498CF43C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6707FF-5E24-243E-3142-D9EF1ACE8A39}"/>
              </a:ext>
            </a:extLst>
          </p:cNvPr>
          <p:cNvSpPr txBox="1"/>
          <p:nvPr/>
        </p:nvSpPr>
        <p:spPr>
          <a:xfrm>
            <a:off x="342900" y="1417304"/>
            <a:ext cx="61162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noProof="0" dirty="0">
                <a:solidFill>
                  <a:srgbClr val="C00000"/>
                </a:solidFill>
              </a:rPr>
              <a:t>Ablation procedure</a:t>
            </a:r>
            <a:endParaRPr lang="en-GB" sz="14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noProof="0" dirty="0"/>
              <a:t>Most common and well-established treatment for AVNRT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noProof="0" dirty="0"/>
              <a:t>Specific atrial tissue of the </a:t>
            </a:r>
            <a:r>
              <a:rPr lang="en-GB" sz="1400" b="1" noProof="0" dirty="0">
                <a:solidFill>
                  <a:srgbClr val="002060"/>
                </a:solidFill>
              </a:rPr>
              <a:t>slow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pathway</a:t>
            </a:r>
            <a:r>
              <a:rPr lang="en-GB" sz="1400" noProof="0" dirty="0"/>
              <a:t> is </a:t>
            </a:r>
            <a:r>
              <a:rPr lang="en-GB" sz="1400" b="1" noProof="0" dirty="0">
                <a:solidFill>
                  <a:srgbClr val="002060"/>
                </a:solidFill>
              </a:rPr>
              <a:t>burned</a:t>
            </a:r>
            <a:r>
              <a:rPr lang="en-GB" sz="1400" noProof="0" dirty="0"/>
              <a:t> to </a:t>
            </a:r>
            <a:r>
              <a:rPr lang="en-GB" sz="1400" b="1" noProof="0" dirty="0">
                <a:solidFill>
                  <a:srgbClr val="002060"/>
                </a:solidFill>
              </a:rPr>
              <a:t>disrupt</a:t>
            </a:r>
            <a:r>
              <a:rPr lang="en-GB" sz="1400" noProof="0" dirty="0"/>
              <a:t> the </a:t>
            </a:r>
            <a:r>
              <a:rPr lang="en-GB" sz="1400" b="1" noProof="0" dirty="0">
                <a:solidFill>
                  <a:srgbClr val="002060"/>
                </a:solidFill>
              </a:rPr>
              <a:t>re-entrant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circuit</a:t>
            </a:r>
            <a:r>
              <a:rPr lang="en-GB" sz="1400" noProof="0" dirty="0"/>
              <a:t>.</a:t>
            </a:r>
          </a:p>
        </p:txBody>
      </p:sp>
      <p:pic>
        <p:nvPicPr>
          <p:cNvPr id="5" name="Immagine 4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D723A5B-FC76-42B4-4ADC-834F80A8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1440" r="6994"/>
          <a:stretch/>
        </p:blipFill>
        <p:spPr>
          <a:xfrm>
            <a:off x="6597396" y="1610346"/>
            <a:ext cx="5251704" cy="3637308"/>
          </a:xfrm>
          <a:prstGeom prst="rect">
            <a:avLst/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402B40D-9F69-7997-0F9A-1361D54ECA8B}"/>
              </a:ext>
            </a:extLst>
          </p:cNvPr>
          <p:cNvSpPr/>
          <p:nvPr/>
        </p:nvSpPr>
        <p:spPr>
          <a:xfrm>
            <a:off x="1732026" y="2662311"/>
            <a:ext cx="3078480" cy="1115567"/>
          </a:xfrm>
          <a:prstGeom prst="roundRect">
            <a:avLst>
              <a:gd name="adj" fmla="val 11052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sz="1400" b="1" noProof="0" dirty="0">
                <a:solidFill>
                  <a:schemeClr val="tx1"/>
                </a:solidFill>
              </a:rPr>
              <a:t>Recurrence</a:t>
            </a:r>
            <a:r>
              <a:rPr lang="en-GB" sz="1400" noProof="0" dirty="0">
                <a:solidFill>
                  <a:schemeClr val="tx1"/>
                </a:solidFill>
              </a:rPr>
              <a:t> of tachycardia.</a:t>
            </a:r>
          </a:p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sz="1400" noProof="0" dirty="0">
                <a:solidFill>
                  <a:schemeClr val="tx1"/>
                </a:solidFill>
              </a:rPr>
              <a:t>"</a:t>
            </a:r>
            <a:r>
              <a:rPr lang="en-GB" sz="1400" b="1" noProof="0" dirty="0">
                <a:solidFill>
                  <a:schemeClr val="tx1"/>
                </a:solidFill>
              </a:rPr>
              <a:t>Steam-pop</a:t>
            </a:r>
            <a:r>
              <a:rPr lang="en-GB" sz="1400" noProof="0" dirty="0">
                <a:solidFill>
                  <a:schemeClr val="tx1"/>
                </a:solidFill>
              </a:rPr>
              <a:t>": caused by excessive heating due to high impedance</a:t>
            </a:r>
          </a:p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sz="1400" b="1" noProof="0" dirty="0">
                <a:solidFill>
                  <a:schemeClr val="tx1"/>
                </a:solidFill>
              </a:rPr>
              <a:t>Risks</a:t>
            </a:r>
            <a:r>
              <a:rPr lang="en-GB" sz="1400" noProof="0" dirty="0">
                <a:solidFill>
                  <a:schemeClr val="tx1"/>
                </a:solidFill>
              </a:rPr>
              <a:t> of </a:t>
            </a:r>
            <a:r>
              <a:rPr lang="en-GB" sz="1400" b="1" noProof="0" dirty="0">
                <a:solidFill>
                  <a:schemeClr val="tx1"/>
                </a:solidFill>
              </a:rPr>
              <a:t>heart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b="1" noProof="0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D51091-0404-5158-00A0-88B7EA7F5C48}"/>
              </a:ext>
            </a:extLst>
          </p:cNvPr>
          <p:cNvSpPr/>
          <p:nvPr/>
        </p:nvSpPr>
        <p:spPr>
          <a:xfrm>
            <a:off x="1732026" y="4020329"/>
            <a:ext cx="3078480" cy="1115567"/>
          </a:xfrm>
          <a:prstGeom prst="roundRect">
            <a:avLst>
              <a:gd name="adj" fmla="val 1105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C00000"/>
                </a:solidFill>
              </a:rPr>
              <a:t>Clinical problem</a:t>
            </a:r>
          </a:p>
          <a:p>
            <a:pPr algn="ctr"/>
            <a:endParaRPr lang="en-GB" sz="1100" b="1" noProof="0" dirty="0">
              <a:solidFill>
                <a:srgbClr val="C00000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The site of ablation is </a:t>
            </a:r>
            <a:r>
              <a:rPr lang="en-GB" sz="1400" b="1" dirty="0">
                <a:solidFill>
                  <a:schemeClr val="tx1"/>
                </a:solidFill>
              </a:rPr>
              <a:t>decided</a:t>
            </a:r>
            <a:r>
              <a:rPr lang="en-GB" sz="1400" dirty="0">
                <a:solidFill>
                  <a:schemeClr val="tx1"/>
                </a:solidFill>
              </a:rPr>
              <a:t> entirely on the basis of </a:t>
            </a:r>
            <a:r>
              <a:rPr lang="en-GB" sz="1400" b="1" dirty="0">
                <a:solidFill>
                  <a:schemeClr val="tx1"/>
                </a:solidFill>
              </a:rPr>
              <a:t>clinician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chemeClr val="tx1"/>
                </a:solidFill>
              </a:rPr>
              <a:t>experience</a:t>
            </a:r>
            <a:endParaRPr lang="en-GB" sz="1400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74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9988D7-094C-314D-FA5C-F6CCD03BA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EE90F-F756-D2CA-34C1-0E43E36E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3E9416-88C6-7B3E-2C62-D7CD03A7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B436EA-86B7-55DA-332A-EF1C7AE72119}"/>
              </a:ext>
            </a:extLst>
          </p:cNvPr>
          <p:cNvSpPr txBox="1"/>
          <p:nvPr/>
        </p:nvSpPr>
        <p:spPr>
          <a:xfrm>
            <a:off x="342900" y="1417304"/>
            <a:ext cx="61162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noProof="0" dirty="0">
                <a:solidFill>
                  <a:srgbClr val="C00000"/>
                </a:solidFill>
              </a:rPr>
              <a:t>Ablation procedure</a:t>
            </a:r>
            <a:endParaRPr lang="en-GB" sz="14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noProof="0" dirty="0"/>
              <a:t>Most common and well-established treatment for AVNRT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noProof="0" dirty="0"/>
              <a:t>Specific atrial tissue of the </a:t>
            </a:r>
            <a:r>
              <a:rPr lang="en-GB" sz="1400" b="1" noProof="0" dirty="0">
                <a:solidFill>
                  <a:srgbClr val="002060"/>
                </a:solidFill>
              </a:rPr>
              <a:t>slow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pathway</a:t>
            </a:r>
            <a:r>
              <a:rPr lang="en-GB" sz="1400" noProof="0" dirty="0"/>
              <a:t> is </a:t>
            </a:r>
            <a:r>
              <a:rPr lang="en-GB" sz="1400" b="1" noProof="0" dirty="0">
                <a:solidFill>
                  <a:srgbClr val="002060"/>
                </a:solidFill>
              </a:rPr>
              <a:t>burned</a:t>
            </a:r>
            <a:r>
              <a:rPr lang="en-GB" sz="1400" noProof="0" dirty="0"/>
              <a:t> to </a:t>
            </a:r>
            <a:r>
              <a:rPr lang="en-GB" sz="1400" b="1" noProof="0" dirty="0">
                <a:solidFill>
                  <a:srgbClr val="002060"/>
                </a:solidFill>
              </a:rPr>
              <a:t>disrupt</a:t>
            </a:r>
            <a:r>
              <a:rPr lang="en-GB" sz="1400" noProof="0" dirty="0"/>
              <a:t> the </a:t>
            </a:r>
            <a:r>
              <a:rPr lang="en-GB" sz="1400" b="1" noProof="0" dirty="0">
                <a:solidFill>
                  <a:srgbClr val="002060"/>
                </a:solidFill>
              </a:rPr>
              <a:t>re-entrant</a:t>
            </a:r>
            <a:r>
              <a:rPr lang="en-GB" sz="1400" noProof="0" dirty="0"/>
              <a:t> </a:t>
            </a:r>
            <a:r>
              <a:rPr lang="en-GB" sz="1400" b="1" noProof="0" dirty="0">
                <a:solidFill>
                  <a:srgbClr val="002060"/>
                </a:solidFill>
              </a:rPr>
              <a:t>circuit</a:t>
            </a:r>
            <a:r>
              <a:rPr lang="en-GB" sz="1400" noProof="0" dirty="0"/>
              <a:t>.</a:t>
            </a:r>
          </a:p>
        </p:txBody>
      </p:sp>
      <p:pic>
        <p:nvPicPr>
          <p:cNvPr id="5" name="Immagine 4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752472A2-CF44-E79F-341E-198CB02B1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1440" r="6994"/>
          <a:stretch/>
        </p:blipFill>
        <p:spPr>
          <a:xfrm>
            <a:off x="6597396" y="1610346"/>
            <a:ext cx="5251704" cy="3637308"/>
          </a:xfrm>
          <a:prstGeom prst="rect">
            <a:avLst/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3C3D72A-73CC-1B03-8152-97FB76359F48}"/>
              </a:ext>
            </a:extLst>
          </p:cNvPr>
          <p:cNvSpPr/>
          <p:nvPr/>
        </p:nvSpPr>
        <p:spPr>
          <a:xfrm>
            <a:off x="1732026" y="2956951"/>
            <a:ext cx="3078480" cy="1115567"/>
          </a:xfrm>
          <a:prstGeom prst="roundRect">
            <a:avLst>
              <a:gd name="adj" fmla="val 11052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sz="1400" b="1" noProof="0" dirty="0">
                <a:solidFill>
                  <a:schemeClr val="tx1"/>
                </a:solidFill>
              </a:rPr>
              <a:t>Recurrence</a:t>
            </a:r>
            <a:r>
              <a:rPr lang="en-GB" sz="1400" noProof="0" dirty="0">
                <a:solidFill>
                  <a:schemeClr val="tx1"/>
                </a:solidFill>
              </a:rPr>
              <a:t> of tachycardia.</a:t>
            </a:r>
          </a:p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sz="1400" noProof="0" dirty="0">
                <a:solidFill>
                  <a:schemeClr val="tx1"/>
                </a:solidFill>
              </a:rPr>
              <a:t>"</a:t>
            </a:r>
            <a:r>
              <a:rPr lang="en-GB" sz="1400" b="1" noProof="0" dirty="0">
                <a:solidFill>
                  <a:schemeClr val="tx1"/>
                </a:solidFill>
              </a:rPr>
              <a:t>Steam-pop</a:t>
            </a:r>
            <a:r>
              <a:rPr lang="en-GB" sz="1400" noProof="0" dirty="0">
                <a:solidFill>
                  <a:schemeClr val="tx1"/>
                </a:solidFill>
              </a:rPr>
              <a:t>": caused by excessive heating due to high impedance</a:t>
            </a:r>
          </a:p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sz="1400" b="1" noProof="0" dirty="0">
                <a:solidFill>
                  <a:schemeClr val="tx1"/>
                </a:solidFill>
              </a:rPr>
              <a:t>Risks</a:t>
            </a:r>
            <a:r>
              <a:rPr lang="en-GB" sz="1400" noProof="0" dirty="0">
                <a:solidFill>
                  <a:schemeClr val="tx1"/>
                </a:solidFill>
              </a:rPr>
              <a:t> of </a:t>
            </a:r>
            <a:r>
              <a:rPr lang="en-GB" sz="1400" b="1" noProof="0" dirty="0">
                <a:solidFill>
                  <a:schemeClr val="tx1"/>
                </a:solidFill>
              </a:rPr>
              <a:t>heart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b="1" noProof="0" dirty="0">
                <a:solidFill>
                  <a:schemeClr val="tx1"/>
                </a:solidFill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102749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B038-9F14-0CF7-BE46-2DE559A5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99486-E479-EF50-B864-B7D479F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Aim of the thesis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529A55-1B70-1651-BBC7-BB3D05E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7C0BFE-05DE-82EF-0CE3-C12A3499209A}"/>
              </a:ext>
            </a:extLst>
          </p:cNvPr>
          <p:cNvSpPr txBox="1"/>
          <p:nvPr/>
        </p:nvSpPr>
        <p:spPr>
          <a:xfrm>
            <a:off x="1485138" y="1577447"/>
            <a:ext cx="922172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noProof="0" dirty="0">
                <a:solidFill>
                  <a:schemeClr val="tx1"/>
                </a:solidFill>
              </a:rPr>
              <a:t>Develop a </a:t>
            </a:r>
            <a:r>
              <a:rPr lang="en-GB" sz="2000" b="1" noProof="0" dirty="0">
                <a:solidFill>
                  <a:schemeClr val="tx1"/>
                </a:solidFill>
              </a:rPr>
              <a:t>classifier, </a:t>
            </a:r>
            <a:r>
              <a:rPr lang="en-GB" sz="2000" noProof="0" dirty="0">
                <a:solidFill>
                  <a:schemeClr val="tx1"/>
                </a:solidFill>
              </a:rPr>
              <a:t>that can identify </a:t>
            </a:r>
            <a:r>
              <a:rPr lang="en-GB" sz="2000" b="1" noProof="0" dirty="0">
                <a:solidFill>
                  <a:schemeClr val="tx1"/>
                </a:solidFill>
              </a:rPr>
              <a:t>atrial signals</a:t>
            </a:r>
            <a:r>
              <a:rPr lang="en-GB" sz="2000" noProof="0" dirty="0">
                <a:solidFill>
                  <a:schemeClr val="tx1"/>
                </a:solidFill>
              </a:rPr>
              <a:t> as </a:t>
            </a:r>
            <a:r>
              <a:rPr lang="en-GB" sz="2000" b="1" noProof="0" dirty="0">
                <a:solidFill>
                  <a:schemeClr val="tx1"/>
                </a:solidFill>
              </a:rPr>
              <a:t>effective, indifferent, or dangerous</a:t>
            </a:r>
            <a:r>
              <a:rPr lang="en-GB" sz="2000" b="1" dirty="0"/>
              <a:t> </a:t>
            </a:r>
            <a:r>
              <a:rPr lang="en-GB" sz="2000" dirty="0"/>
              <a:t>to ablation.</a:t>
            </a:r>
            <a:endParaRPr lang="en-GB" sz="2000" noProof="0" dirty="0">
              <a:solidFill>
                <a:schemeClr val="tx1"/>
              </a:solidFill>
            </a:endParaRPr>
          </a:p>
          <a:p>
            <a:endParaRPr lang="en-GB" sz="2000" noProof="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000" noProof="0" dirty="0"/>
              <a:t>Improving ablation procedure outcome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000" dirty="0"/>
              <a:t>F</a:t>
            </a:r>
            <a:r>
              <a:rPr lang="en-GB" sz="2000" noProof="0" dirty="0" err="1">
                <a:solidFill>
                  <a:schemeClr val="tx1"/>
                </a:solidFill>
              </a:rPr>
              <a:t>irst</a:t>
            </a:r>
            <a:r>
              <a:rPr lang="en-GB" sz="2000" noProof="0" dirty="0">
                <a:solidFill>
                  <a:schemeClr val="tx1"/>
                </a:solidFill>
              </a:rPr>
              <a:t> step toward an assistive predictive algorithm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000" noProof="0" dirty="0">
                <a:solidFill>
                  <a:schemeClr val="tx1"/>
                </a:solidFill>
              </a:rPr>
              <a:t>Retrieving new knowledge on AVNRT pathology</a:t>
            </a:r>
          </a:p>
        </p:txBody>
      </p:sp>
    </p:spTree>
    <p:extLst>
      <p:ext uri="{BB962C8B-B14F-4D97-AF65-F5344CB8AC3E}">
        <p14:creationId xmlns:p14="http://schemas.microsoft.com/office/powerpoint/2010/main" val="296245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Methods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53490" y="2727489"/>
            <a:ext cx="2505455" cy="22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6CFC44F8-BBD5-60C5-91DF-D5544766563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4" t="41568" r="14972" b="37955"/>
          <a:stretch/>
        </p:blipFill>
        <p:spPr>
          <a:xfrm>
            <a:off x="2972153" y="1688941"/>
            <a:ext cx="1088390" cy="1435657"/>
          </a:xfrm>
          <a:prstGeom prst="rect">
            <a:avLst/>
          </a:prstGeom>
        </p:spPr>
      </p:pic>
      <p:pic>
        <p:nvPicPr>
          <p:cNvPr id="9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429770E-EBD3-67B0-4CA2-8E8EE03B3F9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0" t="66704" r="24870" b="5941"/>
          <a:stretch/>
        </p:blipFill>
        <p:spPr>
          <a:xfrm>
            <a:off x="2972153" y="4861445"/>
            <a:ext cx="1088390" cy="1435657"/>
          </a:xfrm>
          <a:prstGeom prst="rect">
            <a:avLst/>
          </a:prstGeom>
        </p:spPr>
      </p:pic>
      <p:pic>
        <p:nvPicPr>
          <p:cNvPr id="10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A6DA5FF-EADB-5FFE-E1E5-BF231D01A1E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5" r="29332" b="59081"/>
          <a:stretch/>
        </p:blipFill>
        <p:spPr>
          <a:xfrm>
            <a:off x="2972153" y="3275193"/>
            <a:ext cx="1088390" cy="1435657"/>
          </a:xfrm>
          <a:prstGeom prst="rect">
            <a:avLst/>
          </a:prstGeom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08760" y="2406770"/>
            <a:ext cx="1463393" cy="1435656"/>
          </a:xfrm>
          <a:prstGeom prst="bentConnector3">
            <a:avLst>
              <a:gd name="adj1" fmla="val 2938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40301" y="3993019"/>
            <a:ext cx="1331852" cy="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426464" y="4090929"/>
            <a:ext cx="1545689" cy="1488345"/>
          </a:xfrm>
          <a:prstGeom prst="bentConnector3">
            <a:avLst>
              <a:gd name="adj1" fmla="val 32647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4098056" y="2155325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4098056" y="3781556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4098056" y="5367808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57" idx="0"/>
          </p:cNvCxnSpPr>
          <p:nvPr/>
        </p:nvCxnSpPr>
        <p:spPr>
          <a:xfrm>
            <a:off x="5318016" y="2308232"/>
            <a:ext cx="1164082" cy="753165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1" idx="3"/>
            <a:endCxn id="57" idx="1"/>
          </p:cNvCxnSpPr>
          <p:nvPr/>
        </p:nvCxnSpPr>
        <p:spPr>
          <a:xfrm flipV="1">
            <a:off x="5318016" y="3929823"/>
            <a:ext cx="230933" cy="464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2" idx="3"/>
            <a:endCxn id="57" idx="2"/>
          </p:cNvCxnSpPr>
          <p:nvPr/>
        </p:nvCxnSpPr>
        <p:spPr>
          <a:xfrm flipV="1">
            <a:off x="5318016" y="4798249"/>
            <a:ext cx="1164082" cy="722466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19B369A-A3E1-3021-E738-213C9AA293FB}"/>
              </a:ext>
            </a:extLst>
          </p:cNvPr>
          <p:cNvSpPr/>
          <p:nvPr/>
        </p:nvSpPr>
        <p:spPr>
          <a:xfrm>
            <a:off x="9132614" y="3678618"/>
            <a:ext cx="1217799" cy="5024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Classification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5548949" y="3061397"/>
            <a:ext cx="1866298" cy="1736852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noProof="0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unclear/noisy</a:t>
            </a:r>
            <a:r>
              <a:rPr lang="en-GB" sz="1200" noProof="0" dirty="0">
                <a:solidFill>
                  <a:schemeClr val="tx1"/>
                </a:solidFill>
              </a:rPr>
              <a:t> traces (subject 2 removal)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doubled</a:t>
            </a:r>
            <a:r>
              <a:rPr lang="en-GB" sz="1200" noProof="0" dirty="0">
                <a:solidFill>
                  <a:schemeClr val="tx1"/>
                </a:solidFill>
              </a:rPr>
              <a:t> subject (subject 5)  and signals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noProof="0" dirty="0">
                <a:solidFill>
                  <a:schemeClr val="tx1"/>
                </a:solidFill>
              </a:rPr>
              <a:t>Traces </a:t>
            </a:r>
            <a:r>
              <a:rPr lang="en-GB" sz="1200" b="1" noProof="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4163841" y="2537030"/>
            <a:ext cx="108839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4163841" y="4158560"/>
            <a:ext cx="1077975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4163841" y="5744812"/>
            <a:ext cx="108839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8806505-6831-DAFA-F460-6892949D69F7}"/>
              </a:ext>
            </a:extLst>
          </p:cNvPr>
          <p:cNvSpPr/>
          <p:nvPr/>
        </p:nvSpPr>
        <p:spPr>
          <a:xfrm>
            <a:off x="2972153" y="1422714"/>
            <a:ext cx="1088390" cy="231263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tx2"/>
                </a:solidFill>
              </a:rPr>
              <a:t>12 subjects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09C1F72F-C5B2-E44C-9A88-CE307648F91F}"/>
              </a:ext>
            </a:extLst>
          </p:cNvPr>
          <p:cNvSpPr/>
          <p:nvPr/>
        </p:nvSpPr>
        <p:spPr>
          <a:xfrm>
            <a:off x="7722380" y="3686194"/>
            <a:ext cx="997046" cy="48725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9294D4C1-7991-E751-2727-E6FC3BD034E3}"/>
              </a:ext>
            </a:extLst>
          </p:cNvPr>
          <p:cNvCxnSpPr>
            <a:cxnSpLocks/>
            <a:stCxn id="57" idx="3"/>
            <a:endCxn id="30" idx="1"/>
          </p:cNvCxnSpPr>
          <p:nvPr/>
        </p:nvCxnSpPr>
        <p:spPr>
          <a:xfrm>
            <a:off x="7415247" y="3929823"/>
            <a:ext cx="307133" cy="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Connettore diritto 1043">
            <a:extLst>
              <a:ext uri="{FF2B5EF4-FFF2-40B4-BE49-F238E27FC236}">
                <a16:creationId xmlns:a16="http://schemas.microsoft.com/office/drawing/2014/main" id="{195C049A-2A5D-73E1-F9D3-AA20A62968DF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8751657" y="3929821"/>
            <a:ext cx="380957" cy="1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  <p:bldP spid="5" grpId="0" animBg="1"/>
      <p:bldP spid="7" grpId="0" animBg="1"/>
      <p:bldP spid="15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 extraction: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9</a:t>
            </a:fld>
            <a:endParaRPr lang="en-GB" noProof="0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DAB19777-4A53-7FD5-0AB4-E85E3F2A6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3682389" y="1490351"/>
            <a:ext cx="4183258" cy="1130638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351924" y="2866695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C634A882-C85F-B18B-BC70-0BCD07D1D6AA}"/>
              </a:ext>
            </a:extLst>
          </p:cNvPr>
          <p:cNvSpPr/>
          <p:nvPr/>
        </p:nvSpPr>
        <p:spPr>
          <a:xfrm>
            <a:off x="5818124" y="2659305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1048513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923529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743681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1214652" y="4151690"/>
            <a:ext cx="1546836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noProof="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5000232" y="4151690"/>
            <a:ext cx="1779023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noProof="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1AA7ADA-564E-57B6-B701-FF9A41F042AA}"/>
              </a:ext>
            </a:extLst>
          </p:cNvPr>
          <p:cNvSpPr/>
          <p:nvPr/>
        </p:nvSpPr>
        <p:spPr>
          <a:xfrm>
            <a:off x="8797537" y="4151690"/>
            <a:ext cx="1832879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noProof="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5400000">
            <a:off x="3800283" y="1633289"/>
            <a:ext cx="303910" cy="3875017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647866" y="1660721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889745" y="3418842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694434" y="5009991"/>
            <a:ext cx="2444494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Literature inspired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3143263" y="5367649"/>
            <a:ext cx="1546836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noProof="0" dirty="0">
                <a:solidFill>
                  <a:schemeClr val="accent5">
                    <a:lumMod val="50000"/>
                  </a:schemeClr>
                </a:solidFill>
              </a:rPr>
              <a:t>Peak-to-Peak amplitude and signal fragmentation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107640" y="3227884"/>
            <a:ext cx="1591149" cy="1973065"/>
          </a:xfrm>
          <a:prstGeom prst="bentConnector3">
            <a:avLst>
              <a:gd name="adj1" fmla="val 996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BBE5F01-8AB0-A281-DF08-B43D89D13856}"/>
              </a:ext>
            </a:extLst>
          </p:cNvPr>
          <p:cNvSpPr/>
          <p:nvPr/>
        </p:nvSpPr>
        <p:spPr>
          <a:xfrm>
            <a:off x="8049768" y="1803976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Roving trace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8765</TotalTime>
  <Words>3401</Words>
  <Application>Microsoft Office PowerPoint</Application>
  <PresentationFormat>Widescreen</PresentationFormat>
  <Paragraphs>470</Paragraphs>
  <Slides>32</Slides>
  <Notes>32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8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Introduction</vt:lpstr>
      <vt:lpstr>Introduction</vt:lpstr>
      <vt:lpstr>Introduction</vt:lpstr>
      <vt:lpstr>Introduction</vt:lpstr>
      <vt:lpstr>Introduction</vt:lpstr>
      <vt:lpstr>Aim of the thesis</vt:lpstr>
      <vt:lpstr>Methods</vt:lpstr>
      <vt:lpstr>Feature extraction: overview</vt:lpstr>
      <vt:lpstr>Envelope definition</vt:lpstr>
      <vt:lpstr>Envelope based features</vt:lpstr>
      <vt:lpstr>Template matching definition </vt:lpstr>
      <vt:lpstr>Template matching features </vt:lpstr>
      <vt:lpstr>Short-time Fourier Transformation features</vt:lpstr>
      <vt:lpstr>STFT features definition</vt:lpstr>
      <vt:lpstr>Literature inspired features</vt:lpstr>
      <vt:lpstr>Features correlation analysis</vt:lpstr>
      <vt:lpstr>Classification approaches</vt:lpstr>
      <vt:lpstr>Classification performance assessment </vt:lpstr>
      <vt:lpstr>Knowledge based classifier </vt:lpstr>
      <vt:lpstr>Machine learning approaches</vt:lpstr>
      <vt:lpstr>Results: model comparison</vt:lpstr>
      <vt:lpstr>Results: feature importance</vt:lpstr>
      <vt:lpstr>Conclusions</vt:lpstr>
      <vt:lpstr>Presentazione standard di PowerPoint</vt:lpstr>
      <vt:lpstr>Envelope based features: examples</vt:lpstr>
      <vt:lpstr>Template matching: examples</vt:lpstr>
      <vt:lpstr>STFT features: examples</vt:lpstr>
      <vt:lpstr>Knowledge based classifier performance</vt:lpstr>
      <vt:lpstr>Tree classifier – optimal subset of features</vt:lpstr>
      <vt:lpstr>MLR classifier – optimal subset of features</vt:lpstr>
      <vt:lpstr>SVM classifier – optimal subset of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221</cp:revision>
  <dcterms:created xsi:type="dcterms:W3CDTF">2024-05-22T12:11:36Z</dcterms:created>
  <dcterms:modified xsi:type="dcterms:W3CDTF">2025-02-25T21:07:05Z</dcterms:modified>
</cp:coreProperties>
</file>